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2" r:id="rId5"/>
    <p:sldMasterId id="2147483684" r:id="rId6"/>
    <p:sldMasterId id="2147483696" r:id="rId7"/>
    <p:sldMasterId id="2147483720" r:id="rId8"/>
    <p:sldMasterId id="2147483732" r:id="rId9"/>
    <p:sldMasterId id="2147483744" r:id="rId10"/>
    <p:sldMasterId id="2147483756" r:id="rId11"/>
  </p:sldMasterIdLst>
  <p:notesMasterIdLst>
    <p:notesMasterId r:id="rId27"/>
  </p:notesMasterIdLst>
  <p:handoutMasterIdLst>
    <p:handoutMasterId r:id="rId28"/>
  </p:handoutMasterIdLst>
  <p:sldIdLst>
    <p:sldId id="256" r:id="rId12"/>
    <p:sldId id="317" r:id="rId13"/>
    <p:sldId id="536" r:id="rId14"/>
    <p:sldId id="513" r:id="rId15"/>
    <p:sldId id="479" r:id="rId16"/>
    <p:sldId id="537" r:id="rId17"/>
    <p:sldId id="538" r:id="rId18"/>
    <p:sldId id="539" r:id="rId19"/>
    <p:sldId id="540" r:id="rId20"/>
    <p:sldId id="541" r:id="rId21"/>
    <p:sldId id="542" r:id="rId22"/>
    <p:sldId id="544" r:id="rId23"/>
    <p:sldId id="543" r:id="rId24"/>
    <p:sldId id="492" r:id="rId25"/>
    <p:sldId id="546" r:id="rId26"/>
  </p:sldIdLst>
  <p:sldSz cx="12188825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1008">
          <p15:clr>
            <a:srgbClr val="A4A3A4"/>
          </p15:clr>
        </p15:guide>
        <p15:guide id="8" pos="10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4">
          <p15:clr>
            <a:srgbClr val="A4A3A4"/>
          </p15:clr>
        </p15:guide>
        <p15:guide id="4" pos="22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ny" initials="s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FF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B99F55-9B7B-4023-98B6-782A5E0AD1B2}" v="2" dt="2021-05-21T15:26:33.807"/>
    <p1510:client id="{A6D86944-0339-4BC7-B180-DAAD46FAA8B7}" v="1" dt="2021-06-10T02:31:46.470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132" autoAdjust="0"/>
  </p:normalViewPr>
  <p:slideViewPr>
    <p:cSldViewPr showGuides="1">
      <p:cViewPr varScale="1">
        <p:scale>
          <a:sx n="65" d="100"/>
          <a:sy n="65" d="100"/>
        </p:scale>
        <p:origin x="-1008" y="-52"/>
      </p:cViewPr>
      <p:guideLst>
        <p:guide orient="horz" pos="2160"/>
        <p:guide pos="3839"/>
        <p:guide pos="1007"/>
        <p:guide pos="1008"/>
        <p:guide pos="10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RISSHAANTH M K" userId="S::thrisshaanth.mk2019@vitstudent.ac.in::45f1485a-4d35-4c5e-8a17-f1087ac42958" providerId="AD" clId="Web-{50B99F55-9B7B-4023-98B6-782A5E0AD1B2}"/>
    <pc:docChg chg="modSld">
      <pc:chgData name="THRISSHAANTH M K" userId="S::thrisshaanth.mk2019@vitstudent.ac.in::45f1485a-4d35-4c5e-8a17-f1087ac42958" providerId="AD" clId="Web-{50B99F55-9B7B-4023-98B6-782A5E0AD1B2}" dt="2021-05-21T15:26:36.823" v="3" actId="20577"/>
      <pc:docMkLst>
        <pc:docMk/>
      </pc:docMkLst>
      <pc:sldChg chg="modSp">
        <pc:chgData name="THRISSHAANTH M K" userId="S::thrisshaanth.mk2019@vitstudent.ac.in::45f1485a-4d35-4c5e-8a17-f1087ac42958" providerId="AD" clId="Web-{50B99F55-9B7B-4023-98B6-782A5E0AD1B2}" dt="2021-05-21T15:26:36.823" v="3" actId="20577"/>
        <pc:sldMkLst>
          <pc:docMk/>
          <pc:sldMk cId="0" sldId="543"/>
        </pc:sldMkLst>
        <pc:spChg chg="mod">
          <ac:chgData name="THRISSHAANTH M K" userId="S::thrisshaanth.mk2019@vitstudent.ac.in::45f1485a-4d35-4c5e-8a17-f1087ac42958" providerId="AD" clId="Web-{50B99F55-9B7B-4023-98B6-782A5E0AD1B2}" dt="2021-05-21T15:26:36.823" v="3" actId="20577"/>
          <ac:spMkLst>
            <pc:docMk/>
            <pc:sldMk cId="0" sldId="543"/>
            <ac:spMk id="3" creationId="{00000000-0000-0000-0000-000000000000}"/>
          </ac:spMkLst>
        </pc:spChg>
      </pc:sldChg>
    </pc:docChg>
  </pc:docChgLst>
  <pc:docChgLst>
    <pc:chgData name="ASWIN VINAYAK V M" userId="S::aswinvinayak.vm2017@vitstudent.ac.in::b4c210d5-0028-458f-aa6a-f814c9c9621b" providerId="AD" clId="Web-{A6D86944-0339-4BC7-B180-DAAD46FAA8B7}"/>
    <pc:docChg chg="sldOrd">
      <pc:chgData name="ASWIN VINAYAK V M" userId="S::aswinvinayak.vm2017@vitstudent.ac.in::b4c210d5-0028-458f-aa6a-f814c9c9621b" providerId="AD" clId="Web-{A6D86944-0339-4BC7-B180-DAAD46FAA8B7}" dt="2021-06-10T02:31:46.470" v="0"/>
      <pc:docMkLst>
        <pc:docMk/>
      </pc:docMkLst>
      <pc:sldChg chg="ord">
        <pc:chgData name="ASWIN VINAYAK V M" userId="S::aswinvinayak.vm2017@vitstudent.ac.in::b4c210d5-0028-458f-aa6a-f814c9c9621b" providerId="AD" clId="Web-{A6D86944-0339-4BC7-B180-DAAD46FAA8B7}" dt="2021-06-10T02:31:46.470" v="0"/>
        <pc:sldMkLst>
          <pc:docMk/>
          <pc:sldMk cId="2740136683" sldId="49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DB7646E-8811-423A-9C42-2CBFADA00A96}" type="datetimeFigureOut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4360E59-1627-4404-ACC5-51C744AB0F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1-05-12T19:37:10.27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91 817,'0'71,"0"-53,0-1,0 18,0 1,0-19,0 36,0-17,0-1,0-18,0 1,0 17,0 1,0-19,0 36,35-18,-35 1,18-1,-18-17,17 52,1 18,-18-70,35 35,-17-18,0 18,-18-35,17 35,1-18,0-17,17 52,-18-34,-17-19,36 36,-19-18,1 1,0-19,-1 36,19-18,-19 1,1-19,35 36,-53-35,35 35,-17-36,-1 1,1-18,0 18,-18-1,17 1,19 17,-19-17,18 0,-35-1,36 18,-1-17,0 0,-17-18,17 17,-17-17,-1 18,19 0,-19-18,19 17,17-17,-18 18,0 17,-17-35,17 0,18 18,-35-18,17 0,0 18,0-18,18 0,-17 0,-1 0,-17 0,17 0,0 0,0 0,36 0,-53 0,35 0,-36 0,36 0,-18 0,-17 0,0 0,-1 0,1 0,0 0,34 0,-16 0,-1 0,0-18,-17 0,35 1,-18-1,-17 18,-1-35,1 17,53-70,-36 53,-18 17,19-53,-19 54,1-54,-18 36,18-18,-18 18,0-36,53 1,-53 34,0 1,0 0,0 0,0-18,0 35,0 0,0-35,0 18,0-18,0 18,0-36,0 36,0-18,0-17,0 17,-36 0,19 17,17-34,-36 17,19 18,-1-1,0 1,18 0,-70-53,70 70,-18-17,1 0,-36-18,35 17,0 1,-17 0,0 17,17-17,-52-18,34 18,1 17,0 0,0 1,-1-19,-17 1,-35-35,18 52,-1 0,-17-52,17 52,-17-35,-18 18,36 17,17-17,-35 0,70 17,-17 0,17 18,-52 0,52-17,-35 17,18-18,-53 1,70-1,-35 18,35 0,-17 0,17 0,1 0,-1 0,-17 0,0 0,17 0,-17 0,-1 0,19 0,-1 0,0 18,-17-18,18 17,-19 18,19-17,-1 0,0-1,-17 1,17 17,1-17,-18 17,17-17,18 0,0 17,-18-18,18 19,-17-19,17 1,0 0,-18-1,0 1,18 0,0-1,0 1,0 17,0-17,0-1,0 1,0 0,0-1,0 1,0 0,0 17,0-17,0 34,0-34,0 0,0-1,0 19,0-19,0 19,0-19,0 1,0-1,0 1,0 17,0-17,0 0,0 17,0-17,0-1,0 18,0-17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1-05-12T19:38:43.64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0,'35'0,"-18"0,36 0,18 0,-1 0,19 0,-54 0,18 0,-18 0,0 0,1 0,-1 18,0-18,1 0,-1 18,-18-1,1-17,35 18,-35-1,-1 1,36 0,-17-1,34 1,-70 0,35-18,1 17,-19 1,19 17,-1-17,-18-1,19 1,-1 17,0 1,-17-36,0 35,-1-17,1-1,-1 1,1 52,17-34,-17-19,0 36,-1 0,19-18,-19 18,1-17,-18-1,0-17,35 17,-35 0,0 0,18 1,-18-1,17 0,-17 1,0-19,18 18,-18 1,0-1,0 18,0-35,0-1,0 18,0-17,0 0,0-1,0 1,0 0,0-1,0 1,0 17,0-17,0-1,0 19,0-19,0 1,0 0,0 17,0-17,0-1,-18 36,1-35</inkml:trace>
  <inkml:trace contextRef="#ctx0" brushRef="#br0" timeOffset="2584">1428 1605,'18'0,"-18"18,0 0,35 17,-35-17,18-1,-1 1,19-1,-19-17,-17 18,0 0,0-1,18 1,17-18,-17 0,0 0,17 0,-17-35,17 17,-18 0,1 1,17-18,-17 17,-18 0,18 18,-1 0,1-17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1-05-12T19:38:43.64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0,'35'0,"-18"0,36 0,18 0,-1 0,19 0,-54 0,18 0,-18 0,0 0,1 0,-1 18,0-18,1 0,-1 18,-18-1,1-17,35 18,-35-1,-1 1,36 0,-17-1,34 1,-70 0,35-18,1 17,-19 1,19 17,-1-17,-18-1,19 1,-1 17,0 1,-17-36,0 35,-1-17,1-1,-1 1,1 52,17-34,-17-19,0 36,-1 0,19-18,-19 18,1-17,-18-1,0-17,35 17,-35 0,0 0,18 1,-18-1,17 0,-17 1,0-19,18 18,-18 1,0-1,0 18,0-35,0-1,0 18,0-17,0 0,0-1,0 1,0 0,0-1,0 1,0 17,0-17,0-1,0 19,0-19,0 1,0 0,0 17,0-17,0-1,-18 36,1-35</inkml:trace>
  <inkml:trace contextRef="#ctx0" brushRef="#br0" timeOffset="2584">1428 1605,'18'0,"-18"18,0 0,35 17,-35-17,18-1,-1 1,19-1,-19-17,-17 18,0 0,0-1,18 1,17-18,-17 0,0 0,17 0,-17-35,17 17,-18 0,1 1,17-18,-17 17,-18 0,18 18,-1 0,1-17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5-17T05:42:53.8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79 998 54,'-1'2'236,"-3"-1"26,1 1-14,-2-1-54,2 0-51,2-1-37,-3 4-25,1-4-13,0 1-4,0 1-3,-2-1 2,2 1 6,-2-1 3,1 1-6,-3-1-6,2 2-10,-1 0-11,2-1-15,0 1-12,1-2-10,2-1-2,1 2-5,-2-2 0,2 1 1,0-1 1,2 0 3,-2 0 0,0 0 3,1 0 2,1 0-4,-1-1-2,3-1-1,0 1-1,2-2 0,1-1-1,2 0 3,1-2 1,4-2 1,0 0 3,5-1-1,2-2 1,0-1 1,2-1 0,2-2 2,0 0-3,2-2-2,-1 1 0,-1-1-4,4-1-1,-2 0 0,1 2-1,0-1 1,2 1 1,-1 1 2,-1-2 0,2 2 1,-1-2 0,-4 3-1,1 0 0,0-1-5,-4 1 0,-1 1-2,1 0-4,-1 1 3,-5-2 1,3 1 0,-1-1 2,2 2 1,-3-3-1,0 2 5,2-2 0,2 1-2,-2-1 2,3 0-2,0 0-5,-1 0-4,-1 2-9,4-1-1,-5 1-6,1-1 0,-1 4 2,1-4 3,-2 2 4,3 2 4,-5-1 5,2 1 3,-1-1-1,0 2-2,-1-1-6,-1 1-4,0 0-4,0-2-4,-2 2 1,1-1 2,-1-1 6,1 0 5,-1 1 7,1 0 3,0-2 4,1 1 1,0 1-1,1-1 2,0 0 0,-2 0-1,4 0 2,-6 1-3,2 1 2,-2 0-1,-3 0-1,0 1-3,-1 2-2,-3 2 2,0-1 2,-2 2 0,2 0 2,-5 2 3,1-1 3,-1 0 2,0 0-2,0 0 0,-1-1 0,-4 0-3,2 0-3,-2 0 2,-1 0 0,-2 0 3,-3 2 2,0-1 9,-2-1 6,-3 2 9,4-1 8,-6 1 2,4 1 4,-2-2-3,3 2-6,1 0-5,3 0-8,2 0-1,2 0-6,1 0-2,2 0-4,7-1-2,-2-1 2,3 0-1,6 0-1,3-3 3,1 2 2,6-1-1,0 0-2,1 2-3,0 0-4,2 1-4,-3 1 0,-1 1-2,-2 1-5,-4 2-9,-5 2-12,-5 3-20,-6 3-27,-7 3-39,-10 5-86,-5-1-95,-6 4-45,-4-1-8,-2-1 11,0-2 30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5-17T05:42:55.7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439 152 84,'-10'-3'244,"2"-2"17,0-1-3,0 2-84,4-1-61,-3-1-32,2 2-22,4-1-12,-4 2-9,1-1-5,0-1 2,0 2 0,0 0-3,1 0-2,0 0-4,0 2-2,-2-1-3,-1-1-6,1 2-3,-1 1-2,-2-2-4,0 2 2,-5 2-3,4-1 1,-2 2-5,0 2 3,-2 1-1,-1 1-2,1 2-1,-1 0 0,1 5 0,0-2 0,-1 1 0,1 3-1,1 1 0,1 1 1,0 2 0,-2 2 0,2-1-1,-1 3 1,2-1 0,0 0 0,1 2 0,1-1 0,0 0 0,0 1 0,1-1 2,0 2-1,1-1 0,-1 2 2,3 0 1,-2 0 0,2 0-1,1 0-1,2 2 1,1-2-2,1 0-1,6 0 2,0 0-1,3 1 1,-1-1 0,7 0 0,0-1-1,3 1 0,4-2-1,6-1 0,2 2-4,8-1 4,-1-1-5,3-1 3,1-1-3,1-1 1,1 0-1,1-3-2,-1 0-5,0-2 0,2 0-4,0-4-2,-2-1 2,-1-3-2,-2-3 3,-1-2 1,-3-3 5,1-3-1,-1-5 4,-1-1 0,1-4 4,2-4-4,-1 1 1,0-5 2,0 0-4,0-3 4,-7 0 0,-1-2 5,-6 1 4,-2-4 6,-5-2 5,-4-2 6,-1-3 5,-3-1 1,-4-1-1,-1-3-5,0 1-3,-1 1-7,0 0-5,-1-2-3,-2 2-3,-2 0 5,-3-3 3,-3-1 7,-5-2 10,-5 0 9,-6-2 3,-3 1-2,-4 1-3,-3-1-14,-1 3-17,1 3-24,-3 4-23,1 5-42,-5 9-99,3 6-98,-2 7-43,-2 7-16,4 5 8,0 6 30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5-17T05:42:57.1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376 131 216,'-5'-7'231,"0"2"7,2 1-81,0 1-65,0 1-40,-5 0-20,4 4-15,-3-2-8,1 3 0,1-1 2,-4-1 5,2 2 10,1-1 6,-1 1 5,3-2 1,-4 2-2,3 0-6,-1 2-8,-2 1-8,-5 4-6,4 4-5,-7 1-3,0 4 0,2 0-3,-5 3 3,2-1 0,1 0 0,-3-2 4,3 4 2,-3-2 2,3 2 0,0 3 0,0 1 1,2 3-1,5 3 0,-2 0 0,5 3-2,2 0-2,3 0 0,2 0-1,4-1 1,4-1-1,-1-1-2,2-1 3,2-2-2,3 0 1,0-2-1,3-1-1,1 0-1,-2-1 0,2-1 0,-3-1-1,5 2 1,-3-4-2,2 2 1,0 0-1,0-1-2,3-2 1,1-3-1,-1 1 1,4-2 2,1-2 1,-1 0 1,2-3 3,-2 0-3,0-2 1,1-1 1,-1 0-1,1-3 0,-1 2 3,2-4-4,-3 2-1,1-1-3,1-2-2,2-2-3,0 1 1,0-4 0,0 1 1,3-4 5,-1-1 2,4 0 3,-5-1 0,2-1-1,1-1 0,1 0-3,-2 0-5,2 0-5,-4-1-9,4 1-2,-3-2-6,1 0 0,-1 0 5,-2-3 5,0-1 9,-2-2 5,-1-2 7,0 0-2,0-5-1,-1 1-4,0-3-3,-5 0-2,1-1-2,-4-2 1,-2-1 3,-2 0 6,-2 0 6,-4-1 7,-4-1 7,0-1 6,-2 0 3,-2 2 0,-2-2-4,-2 0-3,1-1-4,0 3-9,-3 0-2,-1 0-1,-2 2 0,-1 0 2,-3 1 0,0 1 5,-2 1 5,-4-1 2,2 2 4,-5-1-1,-4-2 4,0 1 1,-6-3-3,-1 0-5,-7 0-4,-4-2-5,-4 1-4,-4 2-6,-4 4-4,-9 4-6,-7 7-9,-10 8-10,-9 11-22,-9 10-27,-11 9-127,-14 9-65,-9 6-27,-16 0-5,-12 0 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5-17T05:55:31.0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55 122,'3'-3'197,"1"0"-17,1 0-42,-2 0-39,2 0-24,-2 0-11,0 0-11,1-1-1,-1 1 0,-2-2-3,4 2-6,-2 0-9,-3 0-6,1 2-8,-1-2-5,2 3-8,-2-2-4,0 1-3,0-1 0,-2 0-3,2 2 1,-1-1 1,1 0-1,-2 1 0,1 0 2,-2 0-4,1 1 4,-1 0 0,0-1-4,0 4 4,-1-3 0,3 1 0,-1 1 0,1-2 0,-3 2 4,3-1-4,1 0 0,-2-2 0,1 2 0,-1 1 2,-1-1-2,2-1 0,-2 2 0,-1 0 0,3 0 0,-3-2 0,0 3 0,0-1 2,3-2-2,-2 1 1,-2-1 0,5-1 4,-1 0 2,1 0 0,-2 2 1,0-2 1,2 0 2,0 0-5,-1 0 1,-1 0-2,2 0-1,-1 0-3,-3 1 0,3-1-1,-1 2 0,1-2 0,-1 1 0,2-1 2,-2 2 7,2-2 9,0 0 14,0 0 10,0 0 10,0 0 6,0 0-4,0 0-5,0 0-14,2 0-12,-2 0-16,2-2-37,-2 4-71,0-2-120,0 0-65,-2-3-30,4-5-11,2-4 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1-05-12T19:37:45.2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0 736,'35'-17,"0"-1,-35 0,18 1,-18-1,17 0,1 1,-18-1,18 1,-18-1,17 0,1-17,0 17,-1 1,1-1,-1 0,1 1,-18-19,18 1,-1 18,1-1,0 0,-1 1,19-19,-1 19,0-19,-17 36,-1-17,36-1,-17 18,-1-17,-17 17,-1-18,1 0,17 1,-17 17,-1 0,-17-18,36 18,-19 0,19-18,-1 18,-18 0,19-35,-1 35,-17 0,-1 0,19 0,-19 0,1 0,0 0,-1 0,18 0,-17 0,17 0,-17 0,0 0,35 0,-36 0,1 0,17 0,-17 0,35 0,-36 0,19 0,-1 0,0 18,-17-18,-1 0,1 0,0 0,-1 0,19 0,-1 0,0 17,-17-17,-1 0,1 0,0 18,17 0,-17-1,-1-17,19 18,-19-18,1 18,17-18,-17 0,-1 17,-17 1,18-18,0 0,-1 0,1 17,17 1,-17-18,17 18,-17 17,-18-17,35-18,-17 17,-1 1,1 0,0-1,-1-17,-17 18,18 17,52-17,-70-1,18 1,0 0,-18-1,17 1,1-18,0 18,-1 17,1-17,-18 17,53 0,-53-17,0-1,17 1,1 0,0-1,-1 1,1 0,0 17,17 0,-17 0,-1 1,1-1,-18-17,17 17,1-18,0 1,-18 0,0-1,0 1,17 35,1-18,0-17,-18-1,17 1,1 17,-18-17,18 0,-18 17,35 0,-35 1,17-19,-17 1,0-1,18 19,-18-1,18 0,-18-17,17 35,1-36,-18 1,0 17,0-17,18-18,-18 18,0 17,0-17,17-1,-17 1,0 0,0-1,0 1,0-1,0 19,0-19,0 1,0 17,0-17,0 0,0-1,0 18,0-17,0 0,0 17,0-17,0 17,0 18,0-36,0 1,-17 35,-1-53,18 18,-18 17,1-17,17 17,-18-18,0 1,1-18,-1 35,1-17,17 0,0-1,-18 19,0-19,1-17,-1 36,-17-1,17 0,0-17,1-1,-18 19,17-19,0 1,18 0,-17-1,-19 1,19-1,-36 19,35-19,1 1,-1 0,18-1,-35 1,-1 17,19-17,-1-18,-17 18,17-18,1 0,-1 0,-17 35,-1-18,19 1,-1 0,-17-18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1-05-12T19:37:50.58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230 106,'0'-18,"0"0,17 1,-17-1,0 1,18 17,0-18,-54 18,19 35,17-17,-18-18,0 17,1 1,-1 17,1-17,-1 0,0 17,1-17,17 17,-36 0,1 0,35-17,0 0,0-1,-18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1-05-12T19:37:52.6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344 0,'-17'53,"-1"-18,18-18,-18 19,-35 17,53-36,-17 19,-1-1,0-18,1-17,-1 36,0-19,1 1,-1 17,1-17,17 0,-18-18,0 17,1 19,-1-19,36-34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1-05-12T19:37:53.80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423 0,'18'0,"-18"18,-18 17,1-18,17 19,-35-19,35 1,-18 0,0 17,1-17,17-1,-36 1,19-1,-1 1,0 0,1 17,17-17,-36-1,36 1,-17-18,-1 18,1-1,-1 1,-17 17,17 0,-17-17,17 0,18-1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1-05-12T19:37:56.8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459 0,'-18'35,"-17"0,35-17,-35 17,17-17,0-1,1-17,-19 36,36-19,-17 1,17 0,-18 17,0-17,1-18,-1 17,18 1,-18-1,1 1,17 17,0-17,-18-18,-17 35,17-17,18 0,-35 17,17-18,1 19,17-19,0 19,-18-19,18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1-05-12T19:37:58.54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617 0,'-18'17,"0"-17,-17 18,17-1,1 1,17 0,-35-1,17 1,0 0,-17-1,17 1,1 0,-19 17,36-18,-35 1,0 0,-18 17,53-17,-18-1,-17 1,17 0,1-18,-1 17,18 1,-35 52,17-52,18 0,-17 17,-1-17,0-1,71-17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1-05-12T19:37:59.5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282 0,'18'0,"-18"18,0 17,-18 0,0 0,18-17,0 0,-17-1,-1 36,-17 0,17-18,0 1,1-1,17-17,-18 17,0 0,1-17,17 0,-18-1,18 1,-17 35,-1-53,0 17,1-17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1-05-12T19:38:01.0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123 21,'0'-18,"-17"18,-19 0,1 18,18-1,-1 19,36-36,-1 0,1 0,-1 0,1 17,17 18,-35 1,0-19,0 1,0 0,0-1,0 1,-17-18,17-35,0 17,0 0,0 1,0-19,0 19,17 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9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14816C-7C10-459B-B4A9-6EDE245E86AC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BF623D-0AA2-4984-813D-E74DB8D35F70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0585E9-D0BA-48A5-B7B1-783183404858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43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2468AD-0BB0-4678-A215-739BCF69A7F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959385-69D4-4538-A2F4-E5D45E4D2C6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8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86CA02-5476-47AC-904E-13F23BC4EDB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1347CC-3B18-4E07-AB91-3E13FF0F969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CEA916-7B7E-4121-A402-759669ED592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D29464-24A5-4B7F-BDC5-959921E23AC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F8843A-D233-465C-B032-C52F2AE7203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4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4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080AD5-8A35-4CDA-B94B-F5D9C2D6BBE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F74861-F398-4E3E-8402-9D64084EF79A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Pi"/>
          <p:cNvSpPr>
            <a:spLocks/>
          </p:cNvSpPr>
          <p:nvPr userDrawn="1"/>
        </p:nvSpPr>
        <p:spPr bwMode="white">
          <a:xfrm>
            <a:off x="303212" y="59436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6488668"/>
            <a:ext cx="129381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0" i="0" cap="none" spc="0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YAGNIK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" y="13"/>
            <a:ext cx="1141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Cotter Joint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E9DCA2-5A42-4499-A564-1CF05F5FA07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39FD7-62E2-4D18-80E5-32D658A1807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2123F1-0F65-4EAB-B3FB-D17DFB467BD6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9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5" name="Pi"/>
          <p:cNvSpPr>
            <a:spLocks/>
          </p:cNvSpPr>
          <p:nvPr userDrawn="1"/>
        </p:nvSpPr>
        <p:spPr bwMode="white">
          <a:xfrm>
            <a:off x="303212" y="59436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6488671"/>
            <a:ext cx="129381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0" i="0" cap="none" spc="0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YAGNIK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" y="13"/>
            <a:ext cx="1141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Cotter Joint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4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604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94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4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25B939-8990-46AA-BD00-08ED1A65F61B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7316" y="58749"/>
            <a:ext cx="2839826" cy="5743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599" y="58749"/>
            <a:ext cx="8320567" cy="5743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43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1910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88C333-6270-4BA3-B35C-54659BA15C6B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8FCE8-7EB8-4802-AFC1-E580759380EC}" type="slidenum">
              <a:rPr lang="en-US" altLang="zh-CN"/>
              <a:pPr/>
              <a:t>‹#›</a:t>
            </a:fld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446214" y="3886200"/>
            <a:ext cx="29717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C261F1-AB91-4CF7-9F0D-D8C5576EF2FD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5D4DB-BD78-44E6-BD30-AE3A52885F04}" type="slidenum">
              <a:rPr lang="en-US" altLang="zh-CN"/>
              <a:pPr/>
              <a:t>‹#›</a:t>
            </a:fld>
            <a:endParaRPr lang="en-US" altLang="zh-CN" dirty="0"/>
          </a:p>
        </p:txBody>
      </p:sp>
      <p:pic>
        <p:nvPicPr>
          <p:cNvPr id="7" name="Picture 6" descr="VIT_Chennai_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812" y="7"/>
            <a:ext cx="1370011" cy="62273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8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214332-272D-42D0-A3C9-6DCB67252566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95F4E-B420-4559-9C0A-3F694EF5976A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D09C6E-CD62-4B7A-877C-CEFFF1FF70BD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7F568-F49D-49DE-B84B-6A6CA11A33F9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7B9F7E-47EE-4C49-81D2-73395948E0DF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7E0C46-0AE0-4778-BF6D-5C92C2C26536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B0C08-3B3B-4C0B-804B-485B12E69F4B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E018A3-368F-4480-8C7E-5A833359521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67D6DE-A8C9-478A-8FD1-808AA3A4D862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AF10FF-C520-4F34-BDEE-26B090C62981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3CD77-450F-45BB-B576-EDF0BD108A48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4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4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69CF3D-9F52-4595-98E6-BF145AF5068A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FD6AF-FEFF-44B2-AB58-B7173C93AF84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FAD908-3108-43F1-90DA-3ABE48E719B9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CCB52E-E1B1-4387-B7E0-DC3D2709FED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169AD6-EC21-4CAD-8086-3CB3FE9BFD4E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A924A-B1F4-4C03-839F-B17EF8A038DE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F8604D-F964-49D9-B7DA-6CAADBD637EB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8037E-D0AF-4B4F-9349-549D0ED9C883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7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604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94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C8DCBD-4A46-4071-B934-2822FBD992FA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1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7316" y="58749"/>
            <a:ext cx="2839826" cy="5743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599" y="58749"/>
            <a:ext cx="8320567" cy="5743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41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88C333-6270-4BA3-B35C-54659BA15C6B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8FCE8-7EB8-4802-AFC1-E580759380EC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C261F1-AB91-4CF7-9F0D-D8C5576EF2FD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5D4DB-BD78-44E6-BD30-AE3A52885F04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5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214332-272D-42D0-A3C9-6DCB67252566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95F4E-B420-4559-9C0A-3F694EF5976A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D09C6E-CD62-4B7A-877C-CEFFF1FF70BD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7F568-F49D-49DE-B84B-6A6CA11A33F9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5A17DE-1570-4774-B1AD-62A69E8AD85A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7B9F7E-47EE-4C49-81D2-73395948E0DF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7E0C46-0AE0-4778-BF6D-5C92C2C26536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B0C08-3B3B-4C0B-804B-485B12E69F4B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E018A3-368F-4480-8C7E-5A833359521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AF10FF-C520-4F34-BDEE-26B090C62981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3CD77-450F-45BB-B576-EDF0BD108A48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69CF3D-9F52-4595-98E6-BF145AF5068A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FD6AF-FEFF-44B2-AB58-B7173C93AF84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FAD908-3108-43F1-90DA-3ABE48E719B9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CCB52E-E1B1-4387-B7E0-DC3D2709FED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169AD6-EC21-4CAD-8086-3CB3FE9BFD4E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A924A-B1F4-4C03-839F-B17EF8A038DE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F8604D-F964-49D9-B7DA-6CAADBD637EB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8037E-D0AF-4B4F-9349-549D0ED9C883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3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07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E21250-FC7A-495E-A11E-D4918731106D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60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942" y="1489075"/>
            <a:ext cx="5580196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7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57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7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7313" y="58746"/>
            <a:ext cx="2839826" cy="5743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599" y="58746"/>
            <a:ext cx="8320567" cy="5743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7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88C333-6270-4BA3-B35C-54659BA15C6B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8FCE8-7EB8-4802-AFC1-E580759380EC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C261F1-AB91-4CF7-9F0D-D8C5576EF2FD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5D4DB-BD78-44E6-BD30-AE3A52885F04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2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0BE6E3-B4D9-4142-BCF3-33E19726A9AE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7" y="440691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7" y="2906714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214332-272D-42D0-A3C9-6DCB67252566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95F4E-B420-4559-9C0A-3F694EF5976A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7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D09C6E-CD62-4B7A-877C-CEFFF1FF70BD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7F568-F49D-49DE-B84B-6A6CA11A33F9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7B9F7E-47EE-4C49-81D2-73395948E0DF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7E0C46-0AE0-4778-BF6D-5C92C2C26536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B0C08-3B3B-4C0B-804B-485B12E69F4B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E018A3-368F-4480-8C7E-5A833359521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AF10FF-C520-4F34-BDEE-26B090C62981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3CD77-450F-45BB-B576-EDF0BD108A48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50" y="273050"/>
            <a:ext cx="40100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5" y="273061"/>
            <a:ext cx="681389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50" y="1435104"/>
            <a:ext cx="40100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69CF3D-9F52-4595-98E6-BF145AF5068A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FD6AF-FEFF-44B2-AB58-B7173C93AF84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FAD908-3108-43F1-90DA-3ABE48E719B9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CCB52E-E1B1-4387-B7E0-DC3D2709FED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169AD6-EC21-4CAD-8086-3CB3FE9BFD4E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A924A-B1F4-4C03-839F-B17EF8A038DE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5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5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F8604D-F964-49D9-B7DA-6CAADBD637EB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8037E-D0AF-4B4F-9349-549D0ED9C883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7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7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7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A5EF27-106E-435D-B2D7-AF7C8F4CEC88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en-US">
                <a:sym typeface="Calibri" pitchFamily="34" charset="0"/>
              </a:rPr>
              <a:t>第二级</a:t>
            </a:r>
          </a:p>
          <a:p>
            <a:pPr lvl="2"/>
            <a:r>
              <a:rPr lang="en-US">
                <a:sym typeface="Calibri" pitchFamily="34" charset="0"/>
              </a:rPr>
              <a:t>第三级</a:t>
            </a:r>
          </a:p>
          <a:p>
            <a:pPr lvl="3"/>
            <a:r>
              <a:rPr lang="en-US">
                <a:sym typeface="Calibri" pitchFamily="34" charset="0"/>
              </a:rPr>
              <a:t>第四级</a:t>
            </a:r>
          </a:p>
          <a:p>
            <a:pPr lvl="4"/>
            <a:r>
              <a:rPr lang="en-US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356363"/>
            <a:ext cx="2844059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2C47F325-795A-4337-9081-3F44E6942699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56363"/>
            <a:ext cx="385979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356363"/>
            <a:ext cx="2844059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 bwMode="white">
          <a:xfrm>
            <a:off x="617141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/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单击此处编辑母版文本样式</a:t>
            </a:r>
          </a:p>
          <a:p>
            <a:pPr lvl="1"/>
            <a:r>
              <a:rPr lang="en-US"/>
              <a:t>第二级</a:t>
            </a:r>
          </a:p>
          <a:p>
            <a:pPr lvl="2"/>
            <a:r>
              <a:rPr lang="en-US"/>
              <a:t>第三级</a:t>
            </a:r>
          </a:p>
          <a:p>
            <a:pPr lvl="3"/>
            <a:r>
              <a:rPr lang="en-US"/>
              <a:t>第四级</a:t>
            </a:r>
          </a:p>
          <a:p>
            <a:pPr lvl="4"/>
            <a:r>
              <a:rPr lang="en-US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29449E7-742C-4BC4-8D99-F952BE6536FC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600" y="1489075"/>
            <a:ext cx="1136354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Textmasterformate durch Klicken bearbeiten</a:t>
            </a:r>
          </a:p>
          <a:p>
            <a:pPr lvl="1"/>
            <a:r>
              <a:rPr lang="en-US" altLang="zh-CN"/>
              <a:t>Zweite Ebene</a:t>
            </a:r>
          </a:p>
          <a:p>
            <a:pPr lvl="2"/>
            <a:r>
              <a:rPr lang="en-US" altLang="zh-CN"/>
              <a:t>Dritte Ebene</a:t>
            </a:r>
          </a:p>
          <a:p>
            <a:pPr lvl="3"/>
            <a:r>
              <a:rPr lang="en-US" altLang="zh-CN"/>
              <a:t>Vierte Ebene</a:t>
            </a:r>
          </a:p>
          <a:p>
            <a:pPr lvl="4"/>
            <a:r>
              <a:rPr lang="en-US" altLang="zh-CN"/>
              <a:t>Fünfte Ebene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65875"/>
            <a:ext cx="385979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9949" y="58749"/>
            <a:ext cx="11357191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Klicken Sie, um das Titelformat zu bearbeiten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292024" y="6365875"/>
            <a:ext cx="1790234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en-US" sz="1000"/>
              <a:t>Page </a:t>
            </a:r>
            <a:r>
              <a:rPr lang="de-DE" altLang="en-US" sz="1000">
                <a:sym typeface="Wingdings" pitchFamily="2" charset="2"/>
              </a:rPr>
              <a:t></a:t>
            </a:r>
            <a:r>
              <a:rPr lang="de-DE" altLang="en-US" sz="1000"/>
              <a:t> </a:t>
            </a:r>
            <a:fld id="{AB1F534D-89A5-46BB-A867-3AC77C5F7D51}" type="slidenum">
              <a:rPr lang="de-DE" altLang="en-US" sz="1000"/>
              <a:pPr/>
              <a:t>‹#›</a:t>
            </a:fld>
            <a:endParaRPr lang="de-DE" altLang="en-US" sz="1000"/>
          </a:p>
        </p:txBody>
      </p:sp>
      <p:sp>
        <p:nvSpPr>
          <p:cNvPr id="1030" name="Rectangle 9"/>
          <p:cNvSpPr>
            <a:spLocks noChangeArrowheads="1"/>
          </p:cNvSpPr>
          <p:nvPr/>
        </p:nvSpPr>
        <p:spPr bwMode="auto">
          <a:xfrm>
            <a:off x="9562734" y="6156339"/>
            <a:ext cx="2194412" cy="3778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 cmpd="sng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altLang="en-US" sz="1600" b="1"/>
              <a:t>YOUR LOGO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 bwMode="white">
          <a:xfrm>
            <a:off x="617141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fld id="{53F4EBD5-0F4B-45BB-83E6-A8D9AE56B7DA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76D082E9-6999-473D-B784-5713DB265453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600" y="1489075"/>
            <a:ext cx="1136354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Textmasterformate durch Klicken bearbeiten</a:t>
            </a:r>
          </a:p>
          <a:p>
            <a:pPr lvl="1"/>
            <a:r>
              <a:rPr lang="en-US" altLang="zh-CN"/>
              <a:t>Zweite Ebene</a:t>
            </a:r>
          </a:p>
          <a:p>
            <a:pPr lvl="2"/>
            <a:r>
              <a:rPr lang="en-US" altLang="zh-CN"/>
              <a:t>Dritte Ebene</a:t>
            </a:r>
          </a:p>
          <a:p>
            <a:pPr lvl="3"/>
            <a:r>
              <a:rPr lang="en-US" altLang="zh-CN"/>
              <a:t>Vierte Ebene</a:t>
            </a:r>
          </a:p>
          <a:p>
            <a:pPr lvl="4"/>
            <a:r>
              <a:rPr lang="en-US" altLang="zh-CN"/>
              <a:t>Fünfte Ebene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65875"/>
            <a:ext cx="385979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9949" y="58749"/>
            <a:ext cx="11357191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Klicken Sie, um das Titelformat zu bearbeiten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292024" y="6365875"/>
            <a:ext cx="1790234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en-US" sz="1000"/>
              <a:t>Page </a:t>
            </a:r>
            <a:r>
              <a:rPr lang="de-DE" altLang="en-US" sz="1000">
                <a:sym typeface="Wingdings" pitchFamily="2" charset="2"/>
              </a:rPr>
              <a:t></a:t>
            </a:r>
            <a:r>
              <a:rPr lang="de-DE" altLang="en-US" sz="1000"/>
              <a:t> </a:t>
            </a:r>
            <a:fld id="{AB1F534D-89A5-46BB-A867-3AC77C5F7D51}" type="slidenum">
              <a:rPr lang="de-DE" altLang="en-US" sz="1000"/>
              <a:pPr/>
              <a:t>‹#›</a:t>
            </a:fld>
            <a:endParaRPr lang="de-DE" altLang="en-US" sz="1000"/>
          </a:p>
        </p:txBody>
      </p:sp>
      <p:sp>
        <p:nvSpPr>
          <p:cNvPr id="1030" name="Rectangle 9"/>
          <p:cNvSpPr>
            <a:spLocks noChangeArrowheads="1"/>
          </p:cNvSpPr>
          <p:nvPr/>
        </p:nvSpPr>
        <p:spPr bwMode="auto">
          <a:xfrm>
            <a:off x="9562734" y="6156336"/>
            <a:ext cx="2194412" cy="3778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 cmpd="sng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altLang="en-US" sz="1600" b="1"/>
              <a:t>YOUR LOGO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fld id="{53F4EBD5-0F4B-45BB-83E6-A8D9AE56B7DA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76D082E9-6999-473D-B784-5713DB265453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600" y="1489075"/>
            <a:ext cx="1136354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Textmasterformate durch Klicken bearbeiten</a:t>
            </a:r>
          </a:p>
          <a:p>
            <a:pPr lvl="1"/>
            <a:r>
              <a:rPr lang="en-US" altLang="zh-CN"/>
              <a:t>Zweite Ebene</a:t>
            </a:r>
          </a:p>
          <a:p>
            <a:pPr lvl="2"/>
            <a:r>
              <a:rPr lang="en-US" altLang="zh-CN"/>
              <a:t>Dritte Ebene</a:t>
            </a:r>
          </a:p>
          <a:p>
            <a:pPr lvl="3"/>
            <a:r>
              <a:rPr lang="en-US" altLang="zh-CN"/>
              <a:t>Vierte Ebene</a:t>
            </a:r>
          </a:p>
          <a:p>
            <a:pPr lvl="4"/>
            <a:r>
              <a:rPr lang="en-US" altLang="zh-CN"/>
              <a:t>Fünfte Ebene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365875"/>
            <a:ext cx="385979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9949" y="58746"/>
            <a:ext cx="11357191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Klicken Sie, um das Titelformat zu bearbeiten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292024" y="6365875"/>
            <a:ext cx="1790234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en-US" sz="1000"/>
              <a:t>Page </a:t>
            </a:r>
            <a:r>
              <a:rPr lang="de-DE" altLang="en-US" sz="1000">
                <a:sym typeface="Wingdings" pitchFamily="2" charset="2"/>
              </a:rPr>
              <a:t></a:t>
            </a:r>
            <a:r>
              <a:rPr lang="de-DE" altLang="en-US" sz="1000"/>
              <a:t> </a:t>
            </a:r>
            <a:fld id="{AB1F534D-89A5-46BB-A867-3AC77C5F7D51}" type="slidenum">
              <a:rPr lang="de-DE" altLang="en-US" sz="1000"/>
              <a:pPr/>
              <a:t>‹#›</a:t>
            </a:fld>
            <a:endParaRPr lang="de-DE" altLang="en-US" sz="1000"/>
          </a:p>
        </p:txBody>
      </p:sp>
      <p:sp>
        <p:nvSpPr>
          <p:cNvPr id="1030" name="Rectangle 9"/>
          <p:cNvSpPr>
            <a:spLocks noChangeArrowheads="1"/>
          </p:cNvSpPr>
          <p:nvPr/>
        </p:nvSpPr>
        <p:spPr bwMode="auto">
          <a:xfrm>
            <a:off x="9562730" y="6156333"/>
            <a:ext cx="2194412" cy="3778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 cmpd="sng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altLang="en-US" sz="1600" b="1"/>
              <a:t>YOUR LOGO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1" y="1600207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1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fld id="{53F4EBD5-0F4B-45BB-83E6-A8D9AE56B7DA}" type="datetimeFigureOut">
              <a:rPr lang="zh-CN" altLang="en-US"/>
              <a:pPr/>
              <a:t>2021/6/9</a:t>
            </a:fld>
            <a:endParaRPr lang="en-US" altLang="zh-CN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15" y="6245225"/>
            <a:ext cx="385979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6" y="6245225"/>
            <a:ext cx="284405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76D082E9-6999-473D-B784-5713DB265453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image" Target="../media/image6.png"/><Relationship Id="rId21" Type="http://schemas.openxmlformats.org/officeDocument/2006/relationships/customXml" Target="../ink/ink8.xml"/><Relationship Id="rId34" Type="http://schemas.openxmlformats.org/officeDocument/2006/relationships/image" Target="../media/image23.png"/><Relationship Id="rId7" Type="http://schemas.openxmlformats.org/officeDocument/2006/relationships/customXml" Target="../ink/ink1.xml"/><Relationship Id="rId12" Type="http://schemas.openxmlformats.org/officeDocument/2006/relationships/image" Target="../media/image12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2" Type="http://schemas.openxmlformats.org/officeDocument/2006/relationships/image" Target="../media/image5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.png"/><Relationship Id="rId11" Type="http://schemas.openxmlformats.org/officeDocument/2006/relationships/customXml" Target="../ink/ink3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image" Target="../media/image8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20.png"/><Relationship Id="rId10" Type="http://schemas.openxmlformats.org/officeDocument/2006/relationships/image" Target="../media/image11.png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" Type="http://schemas.openxmlformats.org/officeDocument/2006/relationships/image" Target="../media/image7.png"/><Relationship Id="rId9" Type="http://schemas.openxmlformats.org/officeDocument/2006/relationships/customXml" Target="../ink/ink2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1.xml"/><Relationship Id="rId30" Type="http://schemas.openxmlformats.org/officeDocument/2006/relationships/image" Target="../media/image21.png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3" y="1981207"/>
            <a:ext cx="9525000" cy="1351385"/>
          </a:xfrm>
        </p:spPr>
        <p:txBody>
          <a:bodyPr/>
          <a:lstStyle/>
          <a:p>
            <a:pPr algn="l"/>
            <a:r>
              <a:rPr lang="en-US" sz="3200" b="1" dirty="0"/>
              <a:t>Mechanics of Machines</a:t>
            </a:r>
            <a:br>
              <a:rPr lang="en-US" sz="4400" b="1" dirty="0"/>
            </a:br>
            <a:r>
              <a:rPr lang="en-US" sz="2400" b="1" dirty="0"/>
              <a:t>Dynamic Force Analysis</a:t>
            </a:r>
            <a:br>
              <a:rPr lang="en-US" sz="2400" b="1" dirty="0"/>
            </a:br>
            <a:r>
              <a:rPr lang="en-US" sz="1800" b="1" dirty="0"/>
              <a:t>Module 5: Flywheel, Turning moment diagram</a:t>
            </a:r>
            <a:br>
              <a:rPr lang="en-US" sz="1800" b="1" dirty="0"/>
            </a:br>
            <a:br>
              <a:rPr lang="en-US" sz="1800" b="1" dirty="0"/>
            </a:b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70014" y="29718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Tapan</a:t>
            </a:r>
            <a:r>
              <a:rPr lang="en-US" sz="1400" dirty="0"/>
              <a:t> Kumar </a:t>
            </a:r>
            <a:r>
              <a:rPr lang="en-US" sz="1400" dirty="0" err="1"/>
              <a:t>Mahanta</a:t>
            </a:r>
            <a:r>
              <a:rPr lang="en-US" sz="1400" dirty="0"/>
              <a:t>, Ph.D.</a:t>
            </a:r>
          </a:p>
          <a:p>
            <a:r>
              <a:rPr lang="en-US" sz="1400" dirty="0"/>
              <a:t>SMEC  Chennai  Campus</a:t>
            </a:r>
            <a:endParaRPr lang="en-IN" sz="1400" dirty="0"/>
          </a:p>
        </p:txBody>
      </p:sp>
      <p:pic>
        <p:nvPicPr>
          <p:cNvPr id="9" name="Picture 8" descr="51747_TKM_SME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245" y="3143248"/>
            <a:ext cx="1828800" cy="239150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121888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888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8C333-6270-4BA3-B35C-54659BA15C6B}" type="datetimeFigureOut">
              <a:rPr lang="zh-CN" altLang="en-US" smtClean="0"/>
              <a:pPr/>
              <a:t>2021/6/9</a:t>
            </a:fld>
            <a:endParaRPr lang="en-US" altLang="zh-C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FCE8-7EB8-4802-AFC1-E580759380EC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0969943" cy="5411814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IN" sz="2400" dirty="0"/>
              <a:t>Whenever there is difference between </a:t>
            </a:r>
            <a:r>
              <a:rPr lang="en-IN" sz="2400" dirty="0" err="1"/>
              <a:t>T</a:t>
            </a:r>
            <a:r>
              <a:rPr lang="en-IN" sz="1100" dirty="0" err="1"/>
              <a:t>available</a:t>
            </a:r>
            <a:r>
              <a:rPr lang="en-IN" sz="2400" dirty="0"/>
              <a:t> and </a:t>
            </a:r>
            <a:r>
              <a:rPr lang="en-IN" sz="2400" dirty="0" err="1"/>
              <a:t>T</a:t>
            </a:r>
            <a:r>
              <a:rPr lang="en-IN" sz="1200" dirty="0" err="1"/>
              <a:t>resisting</a:t>
            </a:r>
            <a:r>
              <a:rPr lang="en-IN" sz="2400" dirty="0"/>
              <a:t>  or </a:t>
            </a:r>
            <a:r>
              <a:rPr lang="en-IN" sz="2400" dirty="0" err="1"/>
              <a:t>T</a:t>
            </a:r>
            <a:r>
              <a:rPr lang="en-IN" sz="1100" dirty="0" err="1"/>
              <a:t>mean</a:t>
            </a:r>
            <a:r>
              <a:rPr lang="en-IN" sz="2400" dirty="0"/>
              <a:t> flywheel is needed.</a:t>
            </a:r>
          </a:p>
          <a:p>
            <a:pPr>
              <a:buFont typeface="Wingdings" pitchFamily="2" charset="2"/>
              <a:buChar char="§"/>
            </a:pPr>
            <a:endParaRPr lang="en-IN" sz="2400" dirty="0"/>
          </a:p>
          <a:p>
            <a:pPr>
              <a:buNone/>
            </a:pPr>
            <a:endParaRPr lang="en-IN" sz="2400" dirty="0"/>
          </a:p>
          <a:p>
            <a:pPr>
              <a:buFont typeface="Wingdings" pitchFamily="2" charset="2"/>
              <a:buChar char="§"/>
            </a:pPr>
            <a:endParaRPr lang="en-IN" sz="2400" dirty="0"/>
          </a:p>
          <a:p>
            <a:pPr>
              <a:buFont typeface="Wingdings" pitchFamily="2" charset="2"/>
              <a:buChar char="§"/>
            </a:pPr>
            <a:endParaRPr lang="en-IN" sz="2400" dirty="0"/>
          </a:p>
          <a:p>
            <a:pPr>
              <a:buFont typeface="Wingdings" pitchFamily="2" charset="2"/>
              <a:buChar char="§"/>
            </a:pPr>
            <a:endParaRPr lang="en-IN" sz="2400" dirty="0"/>
          </a:p>
          <a:p>
            <a:pPr>
              <a:buFont typeface="Wingdings" pitchFamily="2" charset="2"/>
              <a:buChar char="§"/>
            </a:pPr>
            <a:endParaRPr lang="en-IN" sz="2400" dirty="0"/>
          </a:p>
          <a:p>
            <a:pPr>
              <a:buNone/>
            </a:pPr>
            <a:endParaRPr lang="en-IN" sz="2400" dirty="0"/>
          </a:p>
          <a:p>
            <a:pPr>
              <a:buNone/>
            </a:pPr>
            <a:r>
              <a:rPr lang="en-IN" sz="2400" dirty="0"/>
              <a:t>For solid disc				For annular disc  	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 dirty="0"/>
              <a:t>Flywheel shape and their moment of inertia :</a:t>
            </a:r>
            <a:endParaRPr lang="en-IN" sz="2900" b="1" dirty="0"/>
          </a:p>
        </p:txBody>
      </p:sp>
      <p:sp>
        <p:nvSpPr>
          <p:cNvPr id="5" name="Flowchart: Connector 4"/>
          <p:cNvSpPr/>
          <p:nvPr/>
        </p:nvSpPr>
        <p:spPr>
          <a:xfrm>
            <a:off x="2736826" y="1928802"/>
            <a:ext cx="2357454" cy="25003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onut 5"/>
          <p:cNvSpPr/>
          <p:nvPr/>
        </p:nvSpPr>
        <p:spPr>
          <a:xfrm>
            <a:off x="7237420" y="1714488"/>
            <a:ext cx="2786082" cy="278608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826" y="4500570"/>
            <a:ext cx="1000132" cy="703797"/>
          </a:xfrm>
          <a:prstGeom prst="rect">
            <a:avLst/>
          </a:prstGeom>
          <a:noFill/>
        </p:spPr>
      </p:pic>
      <p:sp>
        <p:nvSpPr>
          <p:cNvPr id="140294" name="Rectangle 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0293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94610" y="4714884"/>
            <a:ext cx="964413" cy="357190"/>
          </a:xfrm>
          <a:prstGeom prst="rect">
            <a:avLst/>
          </a:prstGeom>
          <a:noFill/>
        </p:spPr>
      </p:pic>
      <p:cxnSp>
        <p:nvCxnSpPr>
          <p:cNvPr id="14" name="Straight Arrow Connector 13"/>
          <p:cNvCxnSpPr/>
          <p:nvPr/>
        </p:nvCxnSpPr>
        <p:spPr>
          <a:xfrm>
            <a:off x="8594742" y="3071810"/>
            <a:ext cx="714380" cy="15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5" idx="7"/>
          </p:cNvCxnSpPr>
          <p:nvPr/>
        </p:nvCxnSpPr>
        <p:spPr>
          <a:xfrm rot="5400000" flipH="1" flipV="1">
            <a:off x="3961734" y="2355944"/>
            <a:ext cx="848281" cy="72632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1272" y="2428868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36958" y="357187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737618" y="2714620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80560" y="3071810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</a:t>
            </a:r>
            <a:endParaRPr lang="en-US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642919"/>
            <a:ext cx="10969943" cy="5483252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IN" sz="2400" kern="1200" dirty="0"/>
              <a:t>A flywheel with a mass of 3kN ahs a radius of gyration of 1.6m. Find the energy stored in the flywheel when its speed increase from 315 rpm to 340 rpm.</a:t>
            </a:r>
            <a:endParaRPr lang="en-US" sz="2400" kern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 dirty="0">
                <a:solidFill>
                  <a:srgbClr val="0000FF"/>
                </a:solidFill>
              </a:rPr>
              <a:t>Problem1 :</a:t>
            </a:r>
            <a:endParaRPr lang="en-IN" sz="29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642919"/>
            <a:ext cx="10969943" cy="5483252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 kern="1200" dirty="0"/>
              <a:t>The turning moment diagram for a multi-cylinder engine has been drawn to a scale 1 mm = 600 N-m vertically and 1 mm = 30° horizontally. The intercepted areas between the output torque curve and the mean resistance line, taken in order from one end, are as follows : + 52, – 124, + 92, – 140, + 85, – 72 and + 107 mm2 , when the engine is running at a speed of 600 </a:t>
            </a:r>
            <a:r>
              <a:rPr lang="en-US" sz="2400" kern="1200" dirty="0" err="1"/>
              <a:t>r.p.m</a:t>
            </a:r>
            <a:r>
              <a:rPr lang="en-US" sz="2400" kern="1200" dirty="0"/>
              <a:t>. If the total fluctuation of speed is not to exceed ± 1.5% of the mean, find the necessary mass of the flywheel of radius 0.5 m.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 dirty="0">
                <a:solidFill>
                  <a:srgbClr val="0000FF"/>
                </a:solidFill>
              </a:rPr>
              <a:t>Problem2 :</a:t>
            </a:r>
            <a:endParaRPr lang="en-IN" sz="2900" b="1" dirty="0">
              <a:solidFill>
                <a:srgbClr val="0000FF"/>
              </a:solidFill>
            </a:endParaRPr>
          </a:p>
        </p:txBody>
      </p:sp>
      <p:pic>
        <p:nvPicPr>
          <p:cNvPr id="5" name="Picture 4" descr="Problem2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3857628"/>
            <a:ext cx="4877051" cy="2044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551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63213" y="4624388"/>
              <a:ext cx="33337" cy="20637"/>
            </p14:xfrm>
          </p:contentPart>
        </mc:Choice>
        <mc:Fallback xmlns="">
          <p:pic>
            <p:nvPicPr>
              <p:cNvPr id="10551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53893" y="4615137"/>
                <a:ext cx="51977" cy="3913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342887" cy="5411814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IN" sz="2400" kern="1200" dirty="0"/>
              <a:t>The turning moment diagram of a four stroke engine is assumed to be represented by four triangles, the areas of which from the line of zero pressure are </a:t>
            </a:r>
            <a:endParaRPr lang="en-US"/>
          </a:p>
          <a:p>
            <a:pPr algn="just">
              <a:buNone/>
            </a:pPr>
            <a:r>
              <a:rPr lang="en-IN" sz="2400" kern="1200" dirty="0"/>
              <a:t>				suction stroke=440 </a:t>
            </a:r>
            <a:endParaRPr lang="en-IN"/>
          </a:p>
          <a:p>
            <a:pPr algn="just">
              <a:buNone/>
            </a:pPr>
            <a:r>
              <a:rPr lang="en-IN" sz="2400" kern="1200" dirty="0"/>
              <a:t>				compression stroke= 1600 </a:t>
            </a:r>
            <a:endParaRPr lang="en-IN"/>
          </a:p>
          <a:p>
            <a:pPr algn="just">
              <a:buNone/>
            </a:pPr>
            <a:r>
              <a:rPr lang="en-IN" sz="2400" kern="1200" dirty="0"/>
              <a:t>				expansion stroke= 7200 </a:t>
            </a:r>
            <a:endParaRPr lang="en-IN"/>
          </a:p>
          <a:p>
            <a:pPr algn="just">
              <a:buNone/>
            </a:pPr>
            <a:r>
              <a:rPr lang="en-IN" sz="2400" kern="1200" dirty="0"/>
              <a:t>				exhaust stroke= 660 </a:t>
            </a:r>
            <a:endParaRPr lang="en-IN"/>
          </a:p>
          <a:p>
            <a:pPr algn="just">
              <a:buNone/>
            </a:pPr>
            <a:r>
              <a:rPr lang="en-IN" sz="2400" kern="1200" dirty="0"/>
              <a:t>Each          of area represents 3Nm of energy. It the resisting torque is uniform,</a:t>
            </a:r>
            <a:endParaRPr lang="en-IN"/>
          </a:p>
          <a:p>
            <a:pPr algn="just">
              <a:buNone/>
            </a:pPr>
            <a:r>
              <a:rPr lang="en-IN" sz="2400" kern="1200" dirty="0"/>
              <a:t>determine the mass of the rim of flywheel to keep the speed between 218 and 222 rpm when the mean radius of the rim is to be 1.25.</a:t>
            </a:r>
            <a:endParaRPr lang="en-US" sz="2400" kern="1200">
              <a:cs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 dirty="0">
                <a:solidFill>
                  <a:srgbClr val="0000FF"/>
                </a:solidFill>
              </a:rPr>
              <a:t>Problem3 :</a:t>
            </a:r>
            <a:endParaRPr lang="en-IN" sz="2900" b="1" dirty="0">
              <a:solidFill>
                <a:srgbClr val="0000FF"/>
              </a:solidFill>
            </a:endParaRPr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5473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22974" y="1928802"/>
            <a:ext cx="671517" cy="428628"/>
          </a:xfrm>
          <a:prstGeom prst="rect">
            <a:avLst/>
          </a:prstGeom>
          <a:noFill/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4544" y="2285992"/>
            <a:ext cx="671517" cy="428628"/>
          </a:xfrm>
          <a:prstGeom prst="rect">
            <a:avLst/>
          </a:prstGeom>
          <a:noFill/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08792" y="2714620"/>
            <a:ext cx="671517" cy="428628"/>
          </a:xfrm>
          <a:prstGeom prst="rect">
            <a:avLst/>
          </a:prstGeom>
          <a:noFill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37288" y="3214686"/>
            <a:ext cx="671517" cy="428628"/>
          </a:xfrm>
          <a:prstGeom prst="rect">
            <a:avLst/>
          </a:prstGeom>
          <a:noFill/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2380" y="3643314"/>
            <a:ext cx="671517" cy="4286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8413" y="1714500"/>
            <a:ext cx="4572000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013668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714357"/>
            <a:ext cx="11342887" cy="5411814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IN" sz="2400" kern="1200" dirty="0"/>
              <a:t>Turning moment equation of an engine T= 20000+9500 sin2</a:t>
            </a:r>
            <a:r>
              <a:rPr lang="el-GR" sz="2400" kern="1200" dirty="0"/>
              <a:t>θ</a:t>
            </a:r>
            <a:r>
              <a:rPr lang="en-IN" sz="2400" kern="1200" dirty="0"/>
              <a:t>-5700cos2</a:t>
            </a:r>
            <a:r>
              <a:rPr lang="el-GR" sz="2400" kern="1200" dirty="0"/>
              <a:t>θ</a:t>
            </a:r>
            <a:endParaRPr lang="en-IN" sz="2400" kern="1200" dirty="0"/>
          </a:p>
          <a:p>
            <a:pPr algn="just">
              <a:buNone/>
            </a:pPr>
            <a:r>
              <a:rPr lang="en-IN" sz="2400" kern="1200" dirty="0"/>
              <a:t>	where </a:t>
            </a:r>
            <a:r>
              <a:rPr lang="el-GR" sz="2400" kern="1200" dirty="0"/>
              <a:t>θ</a:t>
            </a:r>
            <a:r>
              <a:rPr lang="en-IN" sz="2400" kern="1200" dirty="0"/>
              <a:t> is angle turned by crank from IDC. Assuming resisting torque to be constant and maximum fluctuations are 1% with respect to mean speed 300 rpm. Find</a:t>
            </a:r>
          </a:p>
          <a:p>
            <a:pPr algn="just">
              <a:buNone/>
            </a:pPr>
            <a:r>
              <a:rPr lang="en-IN" sz="2400" kern="1200" dirty="0"/>
              <a:t>			a) Power developed by engine</a:t>
            </a:r>
          </a:p>
          <a:p>
            <a:pPr algn="just">
              <a:buNone/>
            </a:pPr>
            <a:r>
              <a:rPr lang="en-IN" sz="2400" kern="1200" dirty="0"/>
              <a:t>			b) Mass of flywheel if its radius of gyration is 1.5m</a:t>
            </a:r>
          </a:p>
          <a:p>
            <a:pPr algn="just">
              <a:buNone/>
            </a:pPr>
            <a:r>
              <a:rPr lang="en-IN" sz="2400" kern="1200" dirty="0"/>
              <a:t>			c) Angular acceleration of flywheel at the position when the crank 			has rotated by 45</a:t>
            </a:r>
            <a:r>
              <a:rPr lang="en-US" sz="2400" kern="1200" dirty="0"/>
              <a:t>°from IDC.</a:t>
            </a:r>
            <a:r>
              <a:rPr lang="en-IN" sz="2400" kern="1200" dirty="0"/>
              <a:t>  </a:t>
            </a:r>
          </a:p>
          <a:p>
            <a:pPr algn="just">
              <a:buNone/>
            </a:pPr>
            <a:r>
              <a:rPr lang="en-IN" sz="2400" kern="1200" dirty="0"/>
              <a:t>				</a:t>
            </a:r>
            <a:endParaRPr lang="en-US" sz="2400" kern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 dirty="0">
                <a:solidFill>
                  <a:srgbClr val="0000FF"/>
                </a:solidFill>
              </a:rPr>
              <a:t>Problem4 :</a:t>
            </a:r>
            <a:endParaRPr lang="en-IN" sz="2900" b="1" dirty="0">
              <a:solidFill>
                <a:srgbClr val="0000FF"/>
              </a:solidFill>
            </a:endParaRPr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914400"/>
            <a:ext cx="10969943" cy="5657872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US" sz="2400" dirty="0"/>
              <a:t>Class Objective1:	Where we use Flywheel ?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/>
              <a:t>Class objective2: Turning moment diagram</a:t>
            </a:r>
          </a:p>
          <a:p>
            <a:pPr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pPr algn="just">
              <a:buFont typeface="Wingdings" pitchFamily="2" charset="2"/>
              <a:buChar char="§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IN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4813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Dynamic Force Analysis:</a:t>
            </a:r>
            <a:endParaRPr lang="en-IN" sz="3200" b="1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642919"/>
            <a:ext cx="10969943" cy="548325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IN" dirty="0"/>
              <a:t> </a:t>
            </a:r>
            <a:r>
              <a:rPr lang="en-IN" sz="2400" dirty="0">
                <a:solidFill>
                  <a:srgbClr val="0000FF"/>
                </a:solidFill>
              </a:rPr>
              <a:t>Fluctuation of energy.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4813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Where we use flywheel:</a:t>
            </a:r>
            <a:endParaRPr lang="en-IN" sz="3200" b="1" dirty="0"/>
          </a:p>
        </p:txBody>
      </p:sp>
      <p:cxnSp>
        <p:nvCxnSpPr>
          <p:cNvPr id="8" name="Straight Connector 7"/>
          <p:cNvCxnSpPr>
            <a:endCxn id="3" idx="2"/>
          </p:cNvCxnSpPr>
          <p:nvPr/>
        </p:nvCxnSpPr>
        <p:spPr>
          <a:xfrm rot="16200000" flipH="1">
            <a:off x="3718701" y="3750458"/>
            <a:ext cx="4751423" cy="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 rot="2421321">
            <a:off x="3062636" y="972013"/>
            <a:ext cx="285752" cy="22145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 rot="2421321">
            <a:off x="8706238" y="1043451"/>
            <a:ext cx="285752" cy="22145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65586" y="1571612"/>
            <a:ext cx="1332416" cy="369332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ω=20 </a:t>
            </a:r>
            <a:r>
              <a:rPr lang="en-IN" dirty="0" err="1">
                <a:solidFill>
                  <a:schemeClr val="tx1"/>
                </a:solidFill>
              </a:rPr>
              <a:t>rad</a:t>
            </a:r>
            <a:r>
              <a:rPr lang="en-IN" dirty="0">
                <a:solidFill>
                  <a:schemeClr val="tx1"/>
                </a:solidFill>
              </a:rPr>
              <a:t>/s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79702" y="26431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I=100 kg.m^2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809188" y="1643050"/>
            <a:ext cx="1332416" cy="369332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ω=20 </a:t>
            </a:r>
            <a:r>
              <a:rPr lang="en-IN" dirty="0" err="1"/>
              <a:t>rad</a:t>
            </a:r>
            <a:r>
              <a:rPr lang="en-IN" dirty="0"/>
              <a:t>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94742" y="27146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I=100 kg.m^2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80560" y="221455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I=1900 kg.m^2</a:t>
            </a:r>
            <a:endParaRPr lang="en-US" dirty="0"/>
          </a:p>
        </p:txBody>
      </p:sp>
      <p:cxnSp>
        <p:nvCxnSpPr>
          <p:cNvPr id="20" name="Curved Connector 19"/>
          <p:cNvCxnSpPr/>
          <p:nvPr/>
        </p:nvCxnSpPr>
        <p:spPr>
          <a:xfrm>
            <a:off x="1593818" y="1785926"/>
            <a:ext cx="857256" cy="571504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>
            <a:off x="7237420" y="2000240"/>
            <a:ext cx="857256" cy="571504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9438" y="135729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100,000J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79438" y="3214686"/>
            <a:ext cx="42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Rotational                    =20,000J  </a:t>
            </a:r>
            <a:endParaRPr lang="en-US" dirty="0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65322" y="3143248"/>
            <a:ext cx="1000132" cy="445437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950876" y="3714752"/>
            <a:ext cx="507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Total Energy=100,000J+20,000J=120,000 J</a:t>
            </a:r>
          </a:p>
          <a:p>
            <a:endParaRPr lang="en-IN" dirty="0"/>
          </a:p>
          <a:p>
            <a:r>
              <a:rPr lang="en-IN" dirty="0"/>
              <a:t>So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Change in angular speed= </a:t>
            </a:r>
            <a:r>
              <a:rPr lang="en-IN" dirty="0">
                <a:solidFill>
                  <a:srgbClr val="0000FF"/>
                </a:solidFill>
              </a:rPr>
              <a:t>29 </a:t>
            </a:r>
            <a:r>
              <a:rPr lang="en-IN" dirty="0" err="1">
                <a:solidFill>
                  <a:srgbClr val="0000FF"/>
                </a:solidFill>
              </a:rPr>
              <a:t>rad</a:t>
            </a:r>
            <a:r>
              <a:rPr lang="en-IN" dirty="0">
                <a:solidFill>
                  <a:srgbClr val="0000FF"/>
                </a:solidFill>
              </a:rPr>
              <a:t>/s</a:t>
            </a:r>
          </a:p>
          <a:p>
            <a:r>
              <a:rPr lang="en-IN" dirty="0"/>
              <a:t>   </a:t>
            </a:r>
            <a:endParaRPr lang="en-US" dirty="0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50942" y="4214818"/>
            <a:ext cx="2356016" cy="542908"/>
          </a:xfrm>
          <a:prstGeom prst="rect">
            <a:avLst/>
          </a:prstGeom>
          <a:noFill/>
        </p:spPr>
      </p:pic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8131" y="4857760"/>
            <a:ext cx="1314459" cy="28575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6665916" y="3357562"/>
            <a:ext cx="42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Rotational                    =400,000J  </a:t>
            </a:r>
            <a:endParaRPr lang="en-US" dirty="0"/>
          </a:p>
        </p:txBody>
      </p:sp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51800" y="3286124"/>
            <a:ext cx="1000132" cy="445437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6308726" y="164305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100,000J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308726" y="3857628"/>
            <a:ext cx="507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Total Energy=100,000J+400,000J=500,000 J</a:t>
            </a:r>
          </a:p>
          <a:p>
            <a:endParaRPr lang="en-IN" dirty="0"/>
          </a:p>
          <a:p>
            <a:r>
              <a:rPr lang="en-IN" dirty="0"/>
              <a:t>So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Change in angular speed= </a:t>
            </a:r>
            <a:r>
              <a:rPr lang="en-IN" dirty="0">
                <a:solidFill>
                  <a:srgbClr val="0000FF"/>
                </a:solidFill>
              </a:rPr>
              <a:t>2 </a:t>
            </a:r>
            <a:r>
              <a:rPr lang="en-IN" dirty="0" err="1">
                <a:solidFill>
                  <a:srgbClr val="0000FF"/>
                </a:solidFill>
              </a:rPr>
              <a:t>rad</a:t>
            </a:r>
            <a:r>
              <a:rPr lang="en-IN" dirty="0">
                <a:solidFill>
                  <a:srgbClr val="0000FF"/>
                </a:solidFill>
              </a:rPr>
              <a:t>/s</a:t>
            </a:r>
          </a:p>
          <a:p>
            <a:r>
              <a:rPr lang="en-IN" dirty="0"/>
              <a:t>   </a:t>
            </a:r>
            <a:endParaRPr lang="en-US" dirty="0"/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23106" y="4357694"/>
            <a:ext cx="2170098" cy="500066"/>
          </a:xfrm>
          <a:prstGeom prst="rect">
            <a:avLst/>
          </a:prstGeom>
          <a:noFill/>
        </p:spPr>
      </p:pic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0" y="7937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08858" y="5000636"/>
            <a:ext cx="1314459" cy="28575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879438" y="6143644"/>
            <a:ext cx="1042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IN" dirty="0"/>
              <a:t> </a:t>
            </a:r>
            <a:r>
              <a:rPr lang="en-IN" dirty="0">
                <a:solidFill>
                  <a:srgbClr val="0000FF"/>
                </a:solidFill>
              </a:rPr>
              <a:t>Fluctuation of speed reduced when we attached a disc (Flywheel) over the rotating shaft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2000" y="1460500"/>
              <a:ext cx="927100" cy="1009650"/>
            </p14:xfrm>
          </p:contentPart>
        </mc:Choice>
        <mc:Fallback xmlns="">
          <p:pic>
            <p:nvPicPr>
              <p:cNvPr id="1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5589" y="1454085"/>
                <a:ext cx="939210" cy="1021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13750" y="1282700"/>
              <a:ext cx="1111250" cy="1149350"/>
            </p14:xfrm>
          </p:contentPart>
        </mc:Choice>
        <mc:Fallback xmlns="">
          <p:pic>
            <p:nvPicPr>
              <p:cNvPr id="10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07287" y="1276249"/>
                <a:ext cx="1123458" cy="11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91550" y="1320800"/>
              <a:ext cx="101600" cy="139700"/>
            </p14:xfrm>
          </p:contentPart>
        </mc:Choice>
        <mc:Fallback xmlns="">
          <p:pic>
            <p:nvPicPr>
              <p:cNvPr id="10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85111" y="1314336"/>
                <a:ext cx="113763" cy="151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56650" y="1308100"/>
              <a:ext cx="120650" cy="184150"/>
            </p14:xfrm>
          </p:contentPart>
        </mc:Choice>
        <mc:Fallback xmlns="">
          <p:pic>
            <p:nvPicPr>
              <p:cNvPr id="10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0355" y="1301626"/>
                <a:ext cx="132540" cy="196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66200" y="1320800"/>
              <a:ext cx="158750" cy="203200"/>
            </p14:xfrm>
          </p:contentPart>
        </mc:Choice>
        <mc:Fallback xmlns="">
          <p:pic>
            <p:nvPicPr>
              <p:cNvPr id="10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59735" y="1314326"/>
                <a:ext cx="170962" cy="215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94800" y="1517650"/>
              <a:ext cx="165100" cy="241300"/>
            </p14:xfrm>
          </p:contentPart>
        </mc:Choice>
        <mc:Fallback xmlns="">
          <p:pic>
            <p:nvPicPr>
              <p:cNvPr id="10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88340" y="1511177"/>
                <a:ext cx="177303" cy="253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96400" y="1784350"/>
              <a:ext cx="222250" cy="215900"/>
            </p14:xfrm>
          </p:contentPart>
        </mc:Choice>
        <mc:Fallback xmlns="">
          <p:pic>
            <p:nvPicPr>
              <p:cNvPr id="10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89927" y="1777873"/>
                <a:ext cx="234477" cy="228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78950" y="1987550"/>
              <a:ext cx="107950" cy="222250"/>
            </p14:xfrm>
          </p:contentPart>
        </mc:Choice>
        <mc:Fallback xmlns="">
          <p:pic>
            <p:nvPicPr>
              <p:cNvPr id="10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72558" y="1981077"/>
                <a:ext cx="120023" cy="23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34450" y="1917700"/>
              <a:ext cx="44450" cy="88900"/>
            </p14:xfrm>
          </p:contentPart>
        </mc:Choice>
        <mc:Fallback xmlns="">
          <p:pic>
            <p:nvPicPr>
              <p:cNvPr id="10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27998" y="1911325"/>
                <a:ext cx="56638" cy="100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0588" y="1341438"/>
              <a:ext cx="679450" cy="654050"/>
            </p14:xfrm>
          </p:contentPart>
        </mc:Choice>
        <mc:Fallback xmlns="">
          <p:pic>
            <p:nvPicPr>
              <p:cNvPr id="10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24110" y="1334973"/>
                <a:ext cx="691686" cy="666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47163" y="1196975"/>
              <a:ext cx="679450" cy="654050"/>
            </p14:xfrm>
          </p:contentPart>
        </mc:Choice>
        <mc:Fallback xmlns="">
          <p:pic>
            <p:nvPicPr>
              <p:cNvPr id="10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40685" y="1190510"/>
                <a:ext cx="691686" cy="666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91513" y="4346575"/>
              <a:ext cx="566737" cy="369888"/>
            </p14:xfrm>
          </p:contentPart>
        </mc:Choice>
        <mc:Fallback xmlns="">
          <p:pic>
            <p:nvPicPr>
              <p:cNvPr id="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82151" y="4337274"/>
                <a:ext cx="585460" cy="388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61425" y="2684463"/>
              <a:ext cx="490538" cy="450850"/>
            </p14:xfrm>
          </p:contentPart>
        </mc:Choice>
        <mc:Fallback xmlns="">
          <p:pic>
            <p:nvPicPr>
              <p:cNvPr id="4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852081" y="2675040"/>
                <a:ext cx="509225" cy="469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58350" y="2205038"/>
              <a:ext cx="592138" cy="477837"/>
            </p14:xfrm>
          </p:contentPart>
        </mc:Choice>
        <mc:Fallback xmlns="">
          <p:pic>
            <p:nvPicPr>
              <p:cNvPr id="5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49002" y="2195662"/>
                <a:ext cx="610833" cy="49659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609607"/>
            <a:ext cx="11579384" cy="5962665"/>
          </a:xfrm>
        </p:spPr>
        <p:txBody>
          <a:bodyPr/>
          <a:lstStyle/>
          <a:p>
            <a:pPr marL="0" indent="0" algn="just">
              <a:buFont typeface="Wingdings" pitchFamily="2" charset="2"/>
              <a:buChar char="§"/>
            </a:pPr>
            <a:r>
              <a:rPr lang="en-IN" sz="2400" kern="1200" dirty="0"/>
              <a:t> Flywheel is a device used to control </a:t>
            </a:r>
            <a:r>
              <a:rPr lang="en-IN" sz="2400" kern="1200" dirty="0">
                <a:solidFill>
                  <a:srgbClr val="0000FF"/>
                </a:solidFill>
              </a:rPr>
              <a:t>fluctuation of speed </a:t>
            </a:r>
            <a:r>
              <a:rPr lang="en-IN" sz="2400" kern="1200" dirty="0"/>
              <a:t>by acting as </a:t>
            </a:r>
            <a:r>
              <a:rPr lang="en-IN" sz="2400" kern="1200" dirty="0">
                <a:solidFill>
                  <a:srgbClr val="0000FF"/>
                </a:solidFill>
              </a:rPr>
              <a:t>energy reservoir</a:t>
            </a:r>
            <a:r>
              <a:rPr lang="en-IN" sz="2400" kern="1200" dirty="0"/>
              <a:t>.</a:t>
            </a:r>
          </a:p>
          <a:p>
            <a:pPr marL="0" indent="0" algn="just">
              <a:buFont typeface="Wingdings" pitchFamily="2" charset="2"/>
              <a:buChar char="§"/>
            </a:pPr>
            <a:endParaRPr lang="en-IN" sz="2400" kern="1200" dirty="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 dirty="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 dirty="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 dirty="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 dirty="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 dirty="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 dirty="0"/>
          </a:p>
          <a:p>
            <a:pPr marL="0" indent="0" algn="just">
              <a:buFont typeface="Wingdings" pitchFamily="2" charset="2"/>
              <a:buChar char="§"/>
            </a:pPr>
            <a:endParaRPr lang="en-IN" sz="2400" kern="1200" dirty="0"/>
          </a:p>
          <a:p>
            <a:pPr marL="0" indent="0" algn="just">
              <a:buFont typeface="Wingdings" pitchFamily="2" charset="2"/>
              <a:buChar char="§"/>
            </a:pPr>
            <a:r>
              <a:rPr lang="en-IN" sz="2400" kern="1200" dirty="0"/>
              <a:t> A flywheel is used to </a:t>
            </a:r>
            <a:r>
              <a:rPr lang="en-IN" sz="2400" kern="1200" dirty="0">
                <a:solidFill>
                  <a:srgbClr val="0000FF"/>
                </a:solidFill>
              </a:rPr>
              <a:t>control the variations in speed </a:t>
            </a:r>
            <a:r>
              <a:rPr lang="en-IN" sz="2400" kern="1200" dirty="0"/>
              <a:t>during each cycle of an engine. </a:t>
            </a:r>
          </a:p>
          <a:p>
            <a:pPr marL="0" indent="0" algn="just">
              <a:buFont typeface="Wingdings" pitchFamily="2" charset="2"/>
              <a:buChar char="§"/>
            </a:pPr>
            <a:r>
              <a:rPr lang="en-IN" sz="2400" kern="1200" dirty="0"/>
              <a:t> During the periods when the </a:t>
            </a:r>
            <a:r>
              <a:rPr lang="en-IN" sz="2400" kern="1200" dirty="0">
                <a:solidFill>
                  <a:srgbClr val="0000FF"/>
                </a:solidFill>
              </a:rPr>
              <a:t>supply of energy is more than required</a:t>
            </a:r>
            <a:r>
              <a:rPr lang="en-IN" sz="2400" kern="1200" dirty="0"/>
              <a:t>, it </a:t>
            </a:r>
            <a:r>
              <a:rPr lang="en-IN" sz="2400" kern="1200" dirty="0">
                <a:solidFill>
                  <a:srgbClr val="FF0000"/>
                </a:solidFill>
              </a:rPr>
              <a:t>stores energy</a:t>
            </a:r>
            <a:r>
              <a:rPr lang="en-IN" sz="2400" kern="1200" dirty="0"/>
              <a:t> and during the </a:t>
            </a:r>
            <a:r>
              <a:rPr lang="en-IN" sz="2400" kern="1200" dirty="0">
                <a:solidFill>
                  <a:srgbClr val="0000FF"/>
                </a:solidFill>
              </a:rPr>
              <a:t>requirements is more than the supply</a:t>
            </a:r>
            <a:r>
              <a:rPr lang="en-IN" sz="2400" kern="1200" dirty="0"/>
              <a:t>, it </a:t>
            </a:r>
            <a:r>
              <a:rPr lang="en-IN" sz="2400" kern="1200" dirty="0">
                <a:solidFill>
                  <a:srgbClr val="FF0000"/>
                </a:solidFill>
              </a:rPr>
              <a:t>releases energy</a:t>
            </a:r>
            <a:r>
              <a:rPr lang="en-IN" sz="2400" kern="1200" dirty="0"/>
              <a:t>.</a:t>
            </a:r>
            <a:endParaRPr lang="en-US" sz="2400" kern="1200" dirty="0"/>
          </a:p>
          <a:p>
            <a:pPr marL="0" indent="0" algn="just">
              <a:buNone/>
            </a:pPr>
            <a:endParaRPr lang="en-US" sz="2400" b="1" i="1" dirty="0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en-US" sz="2400" b="1" i="1" dirty="0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400" kern="1200" dirty="0"/>
              <a:t> </a:t>
            </a:r>
          </a:p>
          <a:p>
            <a:pPr marL="0" indent="0" algn="just">
              <a:buNone/>
            </a:pPr>
            <a:endParaRPr lang="en-IN" sz="2400" kern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 dirty="0"/>
              <a:t>Flywheel :</a:t>
            </a:r>
            <a:endParaRPr lang="en-IN" sz="29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24105-2112-41E1-B9BC-10251D150F4B}"/>
              </a:ext>
            </a:extLst>
          </p:cNvPr>
          <p:cNvSpPr txBox="1">
            <a:spLocks/>
          </p:cNvSpPr>
          <p:nvPr/>
        </p:nvSpPr>
        <p:spPr bwMode="auto">
          <a:xfrm>
            <a:off x="665126" y="571480"/>
            <a:ext cx="1119997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" y="107950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1" y="9207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" y="8318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1" y="107950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496" y="1714488"/>
            <a:ext cx="3235445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6958" y="1643050"/>
            <a:ext cx="1710975" cy="277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>
          <a:xfrm>
            <a:off x="3522644" y="4429132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industrial flywheel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07934" y="4429132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Steam locomotive  flywheel </a:t>
            </a: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08660" y="1643050"/>
            <a:ext cx="3172942" cy="278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Rectangle 34"/>
          <p:cNvSpPr/>
          <p:nvPr/>
        </p:nvSpPr>
        <p:spPr>
          <a:xfrm>
            <a:off x="5880098" y="4429132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Tractor with exposed flywheel</a:t>
            </a:r>
          </a:p>
        </p:txBody>
      </p:sp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37684" y="1643050"/>
            <a:ext cx="2665389" cy="2823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9195698" y="4429132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Automobile engine flywheel</a:t>
            </a:r>
          </a:p>
        </p:txBody>
      </p:sp>
    </p:spTree>
    <p:extLst>
      <p:ext uri="{BB962C8B-B14F-4D97-AF65-F5344CB8AC3E}">
        <p14:creationId xmlns:p14="http://schemas.microsoft.com/office/powerpoint/2010/main" val="12239317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12F1-D7AD-4004-8535-5F02835E6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609607"/>
            <a:ext cx="10969943" cy="5516569"/>
          </a:xfrm>
        </p:spPr>
        <p:txBody>
          <a:bodyPr/>
          <a:lstStyle/>
          <a:p>
            <a:pPr marL="0" indent="0" algn="just">
              <a:buNone/>
            </a:pPr>
            <a:endParaRPr lang="en-IN" sz="2400" kern="1200" dirty="0"/>
          </a:p>
          <a:p>
            <a:pPr marL="0" indent="0" algn="just">
              <a:buNone/>
            </a:pPr>
            <a:endParaRPr lang="en-IN" sz="2400" kern="1200" dirty="0"/>
          </a:p>
          <a:p>
            <a:pPr marL="0" indent="0" algn="just">
              <a:buNone/>
            </a:pPr>
            <a:endParaRPr lang="en-US" sz="2400" kern="1200" dirty="0"/>
          </a:p>
          <a:p>
            <a:pPr marL="0" indent="0" algn="just">
              <a:buNone/>
            </a:pPr>
            <a:endParaRPr lang="en-US" sz="2400" b="1" i="1" dirty="0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en-US" sz="2400" b="1" i="1" dirty="0">
              <a:solidFill>
                <a:srgbClr val="0000FF"/>
              </a:solidFill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400" kern="1200" dirty="0"/>
              <a:t> </a:t>
            </a:r>
          </a:p>
          <a:p>
            <a:pPr marL="0" indent="0" algn="just">
              <a:buNone/>
            </a:pPr>
            <a:endParaRPr lang="en-IN" sz="2400" kern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 dirty="0"/>
              <a:t>Turning moment Diagram :</a:t>
            </a:r>
            <a:endParaRPr lang="en-IN" sz="29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24105-2112-41E1-B9BC-10251D150F4B}"/>
              </a:ext>
            </a:extLst>
          </p:cNvPr>
          <p:cNvSpPr txBox="1">
            <a:spLocks/>
          </p:cNvSpPr>
          <p:nvPr/>
        </p:nvSpPr>
        <p:spPr bwMode="auto">
          <a:xfrm>
            <a:off x="615963" y="609600"/>
            <a:ext cx="1119997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441" y="714357"/>
            <a:ext cx="11414325" cy="5929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Turning moment on crank shaft (T)</a:t>
            </a: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1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914400" marR="0" lvl="1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400" dirty="0"/>
              <a:t>          </a:t>
            </a: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400" dirty="0"/>
              <a:t>                              Where F is the net piston effort</a:t>
            </a: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IN" sz="2400" dirty="0"/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IN" sz="2400" dirty="0"/>
              <a:t>Plot of </a:t>
            </a:r>
            <a:r>
              <a:rPr lang="en-IN" sz="2400" dirty="0">
                <a:solidFill>
                  <a:srgbClr val="0000FF"/>
                </a:solidFill>
              </a:rPr>
              <a:t>T</a:t>
            </a:r>
            <a:r>
              <a:rPr lang="en-IN" sz="2400" dirty="0"/>
              <a:t> </a:t>
            </a:r>
            <a:r>
              <a:rPr lang="en-IN" sz="2400" dirty="0" err="1"/>
              <a:t>vs</a:t>
            </a:r>
            <a:r>
              <a:rPr lang="en-IN" sz="2400" dirty="0"/>
              <a:t> </a:t>
            </a:r>
            <a:r>
              <a:rPr lang="el-GR" sz="2400" dirty="0">
                <a:solidFill>
                  <a:srgbClr val="0000FF"/>
                </a:solidFill>
              </a:rPr>
              <a:t>θ</a:t>
            </a:r>
            <a:r>
              <a:rPr lang="en-IN" sz="2400" dirty="0">
                <a:solidFill>
                  <a:srgbClr val="0000FF"/>
                </a:solidFill>
              </a:rPr>
              <a:t> </a:t>
            </a:r>
            <a:r>
              <a:rPr lang="en-IN" sz="2400" dirty="0"/>
              <a:t>is known as the turning-moment diagram.</a:t>
            </a: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IN" sz="2400" dirty="0"/>
          </a:p>
          <a:p>
            <a:pPr marL="514350" lvl="0" indent="-514350" algn="just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IN" sz="2400" dirty="0"/>
              <a:t>Plot of </a:t>
            </a:r>
            <a:r>
              <a:rPr lang="en-IN" sz="2400" dirty="0">
                <a:solidFill>
                  <a:srgbClr val="0000FF"/>
                </a:solidFill>
              </a:rPr>
              <a:t>F</a:t>
            </a:r>
            <a:r>
              <a:rPr lang="en-IN" sz="1600" dirty="0">
                <a:solidFill>
                  <a:srgbClr val="0000FF"/>
                </a:solidFill>
              </a:rPr>
              <a:t>t </a:t>
            </a:r>
            <a:r>
              <a:rPr lang="en-IN" sz="2400" dirty="0" err="1"/>
              <a:t>vs</a:t>
            </a:r>
            <a:r>
              <a:rPr lang="en-IN" sz="2400" dirty="0"/>
              <a:t> </a:t>
            </a:r>
            <a:r>
              <a:rPr lang="el-GR" sz="2400" dirty="0">
                <a:solidFill>
                  <a:srgbClr val="0000FF"/>
                </a:solidFill>
              </a:rPr>
              <a:t>θ</a:t>
            </a:r>
            <a:r>
              <a:rPr lang="en-IN" sz="2400" dirty="0"/>
              <a:t> is known as crank effort diagram</a:t>
            </a:r>
            <a:endParaRPr lang="en-IN" sz="2400" dirty="0">
              <a:solidFill>
                <a:srgbClr val="0000FF"/>
              </a:solidFill>
            </a:endParaRP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IN" sz="2400" dirty="0">
              <a:solidFill>
                <a:srgbClr val="0000FF"/>
              </a:solidFill>
            </a:endParaRP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914400" marR="0" lvl="1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1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79834" y="1285860"/>
            <a:ext cx="1168400" cy="342900"/>
          </a:xfrm>
          <a:prstGeom prst="rect">
            <a:avLst/>
          </a:prstGeom>
          <a:noFill/>
        </p:spPr>
      </p:pic>
      <p:pic>
        <p:nvPicPr>
          <p:cNvPr id="9" name="Picture 2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79834" y="1714488"/>
            <a:ext cx="3676650" cy="679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393179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 dirty="0"/>
              <a:t>Single-cylinder Double acting Steam Engine:</a:t>
            </a:r>
            <a:endParaRPr lang="en-IN" sz="2900" b="1" dirty="0"/>
          </a:p>
        </p:txBody>
      </p:sp>
      <p:pic>
        <p:nvPicPr>
          <p:cNvPr id="136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0810" y="1214422"/>
            <a:ext cx="7432715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737486" y="5214950"/>
            <a:ext cx="471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one cycle:</a:t>
            </a:r>
          </a:p>
          <a:p>
            <a:r>
              <a:rPr lang="en-IN" dirty="0">
                <a:solidFill>
                  <a:srgbClr val="0000FF"/>
                </a:solidFill>
              </a:rPr>
              <a:t>Total store energy=total release energy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09056" y="3500438"/>
            <a:ext cx="2025422" cy="61434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 dirty="0"/>
              <a:t>Single-cylinder Four-stroke Engine:</a:t>
            </a:r>
            <a:endParaRPr lang="en-IN" sz="2900" b="1" dirty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38" y="1142984"/>
            <a:ext cx="9688513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058" y="428604"/>
            <a:ext cx="7937839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/>
          </a:bodyPr>
          <a:lstStyle/>
          <a:p>
            <a:pPr algn="l"/>
            <a:r>
              <a:rPr lang="en-US" sz="2900" b="1" dirty="0"/>
              <a:t>Multi cylinder Engines:</a:t>
            </a:r>
            <a:endParaRPr lang="en-IN" sz="2900" b="1" dirty="0"/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3377" y="4257670"/>
            <a:ext cx="5215448" cy="26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642918"/>
            <a:ext cx="10969943" cy="6000791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IN" sz="2400" i="1" kern="1200" dirty="0"/>
              <a:t>  I</a:t>
            </a:r>
            <a:r>
              <a:rPr lang="en-IN" sz="2400" kern="1200" dirty="0"/>
              <a:t>  = moment of inertia of the flywheel</a:t>
            </a:r>
          </a:p>
          <a:p>
            <a:pPr>
              <a:buNone/>
            </a:pPr>
            <a:r>
              <a:rPr lang="en-IN" sz="2400" kern="1200" dirty="0"/>
              <a:t>	</a:t>
            </a:r>
            <a:r>
              <a:rPr lang="el-GR" sz="2400" kern="1200" dirty="0"/>
              <a:t>ω</a:t>
            </a:r>
            <a:r>
              <a:rPr lang="en-IN" sz="1400" kern="1200" dirty="0"/>
              <a:t>max  </a:t>
            </a:r>
            <a:r>
              <a:rPr lang="en-IN" sz="2400" kern="1200" dirty="0"/>
              <a:t>= maximum speed</a:t>
            </a:r>
          </a:p>
          <a:p>
            <a:pPr>
              <a:buNone/>
            </a:pPr>
            <a:r>
              <a:rPr lang="en-IN" sz="2400" kern="1200" dirty="0"/>
              <a:t>	</a:t>
            </a:r>
            <a:r>
              <a:rPr lang="el-GR" sz="2400" kern="1200" dirty="0"/>
              <a:t>ω</a:t>
            </a:r>
            <a:r>
              <a:rPr lang="en-IN" sz="1400" kern="1200" dirty="0"/>
              <a:t>min   </a:t>
            </a:r>
            <a:r>
              <a:rPr lang="en-IN" sz="2400" kern="1200" dirty="0"/>
              <a:t>= minimum speed</a:t>
            </a:r>
          </a:p>
          <a:p>
            <a:pPr>
              <a:buNone/>
            </a:pPr>
            <a:r>
              <a:rPr lang="en-IN" sz="2400" kern="1200" dirty="0"/>
              <a:t>    </a:t>
            </a:r>
            <a:r>
              <a:rPr lang="el-GR" sz="2400" kern="1200" dirty="0"/>
              <a:t>ω</a:t>
            </a:r>
            <a:r>
              <a:rPr lang="en-IN" sz="1400" kern="1200" dirty="0"/>
              <a:t>mean</a:t>
            </a:r>
            <a:r>
              <a:rPr lang="en-IN" sz="2400" kern="1200" dirty="0"/>
              <a:t>= mean speed= </a:t>
            </a:r>
          </a:p>
          <a:p>
            <a:pPr>
              <a:buNone/>
            </a:pPr>
            <a:r>
              <a:rPr lang="en-IN" sz="2400" kern="1200" dirty="0"/>
              <a:t>	</a:t>
            </a:r>
          </a:p>
          <a:p>
            <a:pPr>
              <a:buNone/>
            </a:pPr>
            <a:r>
              <a:rPr lang="en-IN" sz="2400" kern="1200" dirty="0"/>
              <a:t>Fluctuation of speed= Range of speed=</a:t>
            </a:r>
          </a:p>
          <a:p>
            <a:pPr>
              <a:buNone/>
            </a:pPr>
            <a:endParaRPr lang="en-IN" sz="2400" kern="1200" dirty="0"/>
          </a:p>
          <a:p>
            <a:pPr>
              <a:buNone/>
            </a:pPr>
            <a:r>
              <a:rPr lang="en-IN" sz="2400" kern="1200" dirty="0"/>
              <a:t>Coefficient of fluctuation of speed (   )=                      ** </a:t>
            </a:r>
            <a:r>
              <a:rPr lang="en-IN" sz="1400" kern="1200" dirty="0">
                <a:solidFill>
                  <a:srgbClr val="0000FF"/>
                </a:solidFill>
              </a:rPr>
              <a:t>Coefficient of steadiness = </a:t>
            </a:r>
          </a:p>
          <a:p>
            <a:pPr>
              <a:buNone/>
            </a:pPr>
            <a:endParaRPr lang="en-IN" sz="2400" kern="1200" dirty="0"/>
          </a:p>
          <a:p>
            <a:pPr>
              <a:buNone/>
            </a:pPr>
            <a:r>
              <a:rPr lang="en-IN" sz="2400" kern="1200" dirty="0"/>
              <a:t>Maximum fluctuation of energy (       )=</a:t>
            </a:r>
          </a:p>
          <a:p>
            <a:pPr>
              <a:buNone/>
            </a:pPr>
            <a:endParaRPr lang="en-IN" sz="2400" kern="1200" dirty="0"/>
          </a:p>
          <a:p>
            <a:pPr>
              <a:buNone/>
            </a:pPr>
            <a:r>
              <a:rPr lang="en-IN" sz="2400" kern="1200" dirty="0"/>
              <a:t>	</a:t>
            </a:r>
          </a:p>
          <a:p>
            <a:pPr>
              <a:buNone/>
            </a:pPr>
            <a:endParaRPr lang="en-US" sz="1400" kern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3A3C4-8DA9-4253-BA17-D1716E0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4813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900" b="1" dirty="0"/>
              <a:t>Flywheel fluctuation of speed and fluctuation of energy:</a:t>
            </a:r>
            <a:endParaRPr lang="en-IN" sz="2900" b="1" dirty="0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79834" y="1928801"/>
            <a:ext cx="1643074" cy="68351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9270" name="Rectangle 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9269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65850" y="2857496"/>
            <a:ext cx="1785950" cy="42862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9271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0032" y="3786190"/>
            <a:ext cx="285752" cy="408217"/>
          </a:xfrm>
          <a:prstGeom prst="rect">
            <a:avLst/>
          </a:prstGeom>
          <a:noFill/>
        </p:spPr>
      </p:pic>
      <p:sp>
        <p:nvSpPr>
          <p:cNvPr id="139274" name="Rectangle 10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9273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22974" y="3714752"/>
            <a:ext cx="1488292" cy="64294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9276" name="Rectangle 1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9275" name="Picture 1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4280" y="4714884"/>
            <a:ext cx="500066" cy="326130"/>
          </a:xfrm>
          <a:prstGeom prst="rect">
            <a:avLst/>
          </a:prstGeom>
          <a:noFill/>
        </p:spPr>
      </p:pic>
      <p:sp>
        <p:nvSpPr>
          <p:cNvPr id="139278" name="Rectangle 1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9277" name="Picture 13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22974" y="4643446"/>
            <a:ext cx="1416854" cy="357190"/>
          </a:xfrm>
          <a:prstGeom prst="rect">
            <a:avLst/>
          </a:prstGeom>
          <a:noFill/>
        </p:spPr>
      </p:pic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9279" name="Picture 15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94610" y="4572008"/>
            <a:ext cx="2143140" cy="521039"/>
          </a:xfrm>
          <a:prstGeom prst="rect">
            <a:avLst/>
          </a:prstGeom>
          <a:noFill/>
        </p:spPr>
      </p:pic>
      <p:sp>
        <p:nvSpPr>
          <p:cNvPr id="139281" name="Rectangle 17"/>
          <p:cNvSpPr>
            <a:spLocks noChangeArrowheads="1"/>
          </p:cNvSpPr>
          <p:nvPr/>
        </p:nvSpPr>
        <p:spPr bwMode="auto">
          <a:xfrm>
            <a:off x="0" y="7937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9284" name="Rectangle 20"/>
          <p:cNvSpPr>
            <a:spLocks noChangeArrowheads="1"/>
          </p:cNvSpPr>
          <p:nvPr/>
        </p:nvSpPr>
        <p:spPr bwMode="auto">
          <a:xfrm>
            <a:off x="0" y="79375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18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94610" y="5214950"/>
            <a:ext cx="3214711" cy="486799"/>
          </a:xfrm>
          <a:prstGeom prst="rect">
            <a:avLst/>
          </a:prstGeom>
          <a:noFill/>
        </p:spPr>
      </p:pic>
      <p:sp>
        <p:nvSpPr>
          <p:cNvPr id="139286" name="Rectangle 2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9285" name="Picture 21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9966" y="5929330"/>
            <a:ext cx="2728932" cy="42862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</p:pic>
      <p:sp>
        <p:nvSpPr>
          <p:cNvPr id="139288" name="Rectangle 2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9287" name="Picture 23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37816" y="3786190"/>
            <a:ext cx="181058" cy="50006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Theme3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eme2">
  <a:themeElements>
    <a:clrScheme name="1_Standarddesign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1_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Theme2">
  <a:themeElements>
    <a:clrScheme name="1_Standarddesign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1_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Theme2">
  <a:themeElements>
    <a:clrScheme name="1_Standarddesign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1_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E508B3E152C444911F3CA7CA32C45E" ma:contentTypeVersion="4" ma:contentTypeDescription="Create a new document." ma:contentTypeScope="" ma:versionID="61b90add8440a7b2b2814f75ed75fdae">
  <xsd:schema xmlns:xsd="http://www.w3.org/2001/XMLSchema" xmlns:xs="http://www.w3.org/2001/XMLSchema" xmlns:p="http://schemas.microsoft.com/office/2006/metadata/properties" xmlns:ns2="16f12a20-e7a9-4421-ae16-d8c44e1cf3e3" targetNamespace="http://schemas.microsoft.com/office/2006/metadata/properties" ma:root="true" ma:fieldsID="1876b9ae17f084ed4ae90673d3617423" ns2:_="">
    <xsd:import namespace="16f12a20-e7a9-4421-ae16-d8c44e1cf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f12a20-e7a9-4421-ae16-d8c44e1cf3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1A7463-F1B6-4024-BCDC-D4840B7D1A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E60BB3-78F6-4D1F-96E0-47DACD4E5A5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4845E71-D86B-43E4-95F3-A9278B55CB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f12a20-e7a9-4421-ae16-d8c44e1cf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16105</TotalTime>
  <Words>489</Words>
  <Application>Microsoft Office PowerPoint</Application>
  <PresentationFormat>Custom</PresentationFormat>
  <Paragraphs>145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Theme3</vt:lpstr>
      <vt:lpstr>默认设计模板</vt:lpstr>
      <vt:lpstr>Theme2</vt:lpstr>
      <vt:lpstr>1_默认设计模板</vt:lpstr>
      <vt:lpstr>1_Theme2</vt:lpstr>
      <vt:lpstr>2_默认设计模板</vt:lpstr>
      <vt:lpstr>2_Theme2</vt:lpstr>
      <vt:lpstr>3_默认设计模板</vt:lpstr>
      <vt:lpstr>Mechanics of Machines Dynamic Force Analysis Module 5: Flywheel, Turning moment diagram  </vt:lpstr>
      <vt:lpstr>Dynamic Force Analysis:</vt:lpstr>
      <vt:lpstr>Where we use flywheel:</vt:lpstr>
      <vt:lpstr>Flywheel :</vt:lpstr>
      <vt:lpstr>Turning moment Diagram :</vt:lpstr>
      <vt:lpstr>Single-cylinder Double acting Steam Engine:</vt:lpstr>
      <vt:lpstr>Single-cylinder Four-stroke Engine:</vt:lpstr>
      <vt:lpstr>Multi cylinder Engines:</vt:lpstr>
      <vt:lpstr>Flywheel fluctuation of speed and fluctuation of energy:</vt:lpstr>
      <vt:lpstr>Flywheel shape and their moment of inertia :</vt:lpstr>
      <vt:lpstr>Problem1 :</vt:lpstr>
      <vt:lpstr>Problem2 :</vt:lpstr>
      <vt:lpstr>Problem3 :</vt:lpstr>
      <vt:lpstr>PowerPoint Presentation</vt:lpstr>
      <vt:lpstr>Problem4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sony</dc:creator>
  <cp:lastModifiedBy>Admin</cp:lastModifiedBy>
  <cp:revision>1518</cp:revision>
  <dcterms:created xsi:type="dcterms:W3CDTF">2018-11-09T18:21:32Z</dcterms:created>
  <dcterms:modified xsi:type="dcterms:W3CDTF">2021-06-10T02:31:46Z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0x010100DBE508B3E152C444911F3CA7CA32C45E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